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5">
  <p:sldMasterIdLst>
    <p:sldMasterId id="2147483997" r:id="rId4"/>
  </p:sldMasterIdLst>
  <p:notesMasterIdLst>
    <p:notesMasterId r:id="rId36"/>
  </p:notesMasterIdLst>
  <p:sldIdLst>
    <p:sldId id="257" r:id="rId5"/>
    <p:sldId id="258" r:id="rId6"/>
    <p:sldId id="282" r:id="rId7"/>
    <p:sldId id="283" r:id="rId8"/>
    <p:sldId id="390" r:id="rId9"/>
    <p:sldId id="391" r:id="rId10"/>
    <p:sldId id="392" r:id="rId11"/>
    <p:sldId id="393" r:id="rId12"/>
    <p:sldId id="394" r:id="rId13"/>
    <p:sldId id="395" r:id="rId14"/>
    <p:sldId id="289" r:id="rId15"/>
    <p:sldId id="290" r:id="rId16"/>
    <p:sldId id="363" r:id="rId17"/>
    <p:sldId id="291" r:id="rId18"/>
    <p:sldId id="367" r:id="rId19"/>
    <p:sldId id="301" r:id="rId20"/>
    <p:sldId id="381" r:id="rId21"/>
    <p:sldId id="382" r:id="rId22"/>
    <p:sldId id="397" r:id="rId23"/>
    <p:sldId id="385" r:id="rId24"/>
    <p:sldId id="398" r:id="rId25"/>
    <p:sldId id="399" r:id="rId26"/>
    <p:sldId id="400" r:id="rId27"/>
    <p:sldId id="401" r:id="rId28"/>
    <p:sldId id="402" r:id="rId29"/>
    <p:sldId id="403" r:id="rId30"/>
    <p:sldId id="386" r:id="rId31"/>
    <p:sldId id="284" r:id="rId32"/>
    <p:sldId id="292" r:id="rId33"/>
    <p:sldId id="396" r:id="rId34"/>
    <p:sldId id="34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lini Wickramatilake" initials="SW" lastIdx="1" clrIdx="0">
    <p:extLst>
      <p:ext uri="{19B8F6BF-5375-455C-9EA6-DF929625EA0E}">
        <p15:presenceInfo xmlns:p15="http://schemas.microsoft.com/office/powerpoint/2012/main" userId="Shalini Wickramatila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ysClr val="windowText" lastClr="000000"/>
                </a:solidFill>
                <a:latin typeface="Abadi Extra Light" panose="020B0204020104020204" pitchFamily="34" charset="0"/>
                <a:ea typeface="+mn-ea"/>
                <a:cs typeface="+mn-cs"/>
              </a:defRPr>
            </a:pPr>
            <a:r>
              <a:rPr lang="en-US" sz="1800" dirty="0" err="1"/>
              <a:t>SAPT</a:t>
            </a:r>
            <a:r>
              <a:rPr lang="en-US" sz="1800" dirty="0"/>
              <a:t> Block Grant Funding: </a:t>
            </a:r>
          </a:p>
          <a:p>
            <a:pPr>
              <a:defRPr/>
            </a:pPr>
            <a:r>
              <a:rPr lang="en-US" sz="1800" dirty="0"/>
              <a:t>Appropriations vs. Inflation-Adjusted Value</a:t>
            </a:r>
          </a:p>
        </c:rich>
      </c:tx>
      <c:layout>
        <c:manualLayout>
          <c:xMode val="edge"/>
          <c:yMode val="edge"/>
          <c:x val="0.32157564006890638"/>
          <c:y val="9.4557219448084852E-3"/>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ysClr val="windowText" lastClr="000000"/>
              </a:solidFill>
              <a:latin typeface="Abadi Extra Light" panose="020B0204020104020204" pitchFamily="34" charset="0"/>
              <a:ea typeface="+mn-ea"/>
              <a:cs typeface="+mn-cs"/>
            </a:defRPr>
          </a:pPr>
          <a:endParaRPr lang="en-US"/>
        </a:p>
      </c:txPr>
    </c:title>
    <c:autoTitleDeleted val="0"/>
    <c:plotArea>
      <c:layout>
        <c:manualLayout>
          <c:layoutTarget val="inner"/>
          <c:xMode val="edge"/>
          <c:yMode val="edge"/>
          <c:x val="0.18838145231846018"/>
          <c:y val="0.21635403682647777"/>
          <c:w val="0.59059386516079437"/>
          <c:h val="0.62677530173593166"/>
        </c:manualLayout>
      </c:layout>
      <c:lineChart>
        <c:grouping val="standard"/>
        <c:varyColors val="0"/>
        <c:ser>
          <c:idx val="0"/>
          <c:order val="0"/>
          <c:tx>
            <c:strRef>
              <c:f>Sheet1!$B$1</c:f>
              <c:strCache>
                <c:ptCount val="1"/>
                <c:pt idx="0">
                  <c:v>SAPT Block Grant Funding</c:v>
                </c:pt>
              </c:strCache>
            </c:strRef>
          </c:tx>
          <c:spPr>
            <a:ln w="28575" cap="rnd">
              <a:solidFill>
                <a:schemeClr val="accent4">
                  <a:shade val="76000"/>
                </a:schemeClr>
              </a:solidFill>
              <a:round/>
            </a:ln>
            <a:effectLst/>
          </c:spPr>
          <c:marker>
            <c:symbol val="none"/>
          </c:marker>
          <c:cat>
            <c:numRef>
              <c:f>Sheet1!$A$2:$A$13</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Sheet1!$B$2:$B$13</c:f>
              <c:numCache>
                <c:formatCode>General</c:formatCode>
                <c:ptCount val="12"/>
                <c:pt idx="0">
                  <c:v>1779</c:v>
                </c:pt>
                <c:pt idx="1">
                  <c:v>1799</c:v>
                </c:pt>
                <c:pt idx="2">
                  <c:v>1799</c:v>
                </c:pt>
                <c:pt idx="3">
                  <c:v>1779</c:v>
                </c:pt>
                <c:pt idx="4">
                  <c:v>1710</c:v>
                </c:pt>
                <c:pt idx="5">
                  <c:v>1815</c:v>
                </c:pt>
                <c:pt idx="6">
                  <c:v>1820</c:v>
                </c:pt>
                <c:pt idx="7">
                  <c:v>1858</c:v>
                </c:pt>
                <c:pt idx="8">
                  <c:v>1854</c:v>
                </c:pt>
                <c:pt idx="9">
                  <c:v>1858</c:v>
                </c:pt>
                <c:pt idx="10">
                  <c:v>1858</c:v>
                </c:pt>
              </c:numCache>
            </c:numRef>
          </c:val>
          <c:smooth val="0"/>
          <c:extLst>
            <c:ext xmlns:c16="http://schemas.microsoft.com/office/drawing/2014/chart" uri="{C3380CC4-5D6E-409C-BE32-E72D297353CC}">
              <c16:uniqueId val="{00000000-E602-4645-951F-3D93DEC47D33}"/>
            </c:ext>
          </c:extLst>
        </c:ser>
        <c:ser>
          <c:idx val="1"/>
          <c:order val="1"/>
          <c:tx>
            <c:strRef>
              <c:f>Sheet1!$C$1</c:f>
              <c:strCache>
                <c:ptCount val="1"/>
                <c:pt idx="0">
                  <c:v>Actual Funding, Adjusted for Inflation</c:v>
                </c:pt>
              </c:strCache>
            </c:strRef>
          </c:tx>
          <c:spPr>
            <a:ln w="28575" cap="rnd">
              <a:solidFill>
                <a:schemeClr val="accent4">
                  <a:tint val="77000"/>
                </a:schemeClr>
              </a:solidFill>
              <a:round/>
            </a:ln>
            <a:effectLst/>
          </c:spPr>
          <c:marker>
            <c:symbol val="none"/>
          </c:marker>
          <c:cat>
            <c:numRef>
              <c:f>Sheet1!$A$2:$A$13</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Sheet1!$C$2:$C$13</c:f>
              <c:numCache>
                <c:formatCode>General</c:formatCode>
                <c:ptCount val="12"/>
                <c:pt idx="0">
                  <c:v>1779</c:v>
                </c:pt>
                <c:pt idx="1">
                  <c:v>1710</c:v>
                </c:pt>
                <c:pt idx="2">
                  <c:v>1700</c:v>
                </c:pt>
                <c:pt idx="3">
                  <c:v>1610</c:v>
                </c:pt>
                <c:pt idx="4">
                  <c:v>1500</c:v>
                </c:pt>
                <c:pt idx="5">
                  <c:v>1570</c:v>
                </c:pt>
                <c:pt idx="6">
                  <c:v>1520</c:v>
                </c:pt>
                <c:pt idx="7">
                  <c:v>1510</c:v>
                </c:pt>
                <c:pt idx="8">
                  <c:v>1490</c:v>
                </c:pt>
                <c:pt idx="9">
                  <c:v>1440</c:v>
                </c:pt>
                <c:pt idx="10">
                  <c:v>1414</c:v>
                </c:pt>
              </c:numCache>
            </c:numRef>
          </c:val>
          <c:smooth val="0"/>
          <c:extLst>
            <c:ext xmlns:c16="http://schemas.microsoft.com/office/drawing/2014/chart" uri="{C3380CC4-5D6E-409C-BE32-E72D297353CC}">
              <c16:uniqueId val="{00000001-E602-4645-951F-3D93DEC47D33}"/>
            </c:ext>
          </c:extLst>
        </c:ser>
        <c:dLbls>
          <c:showLegendKey val="0"/>
          <c:showVal val="0"/>
          <c:showCatName val="0"/>
          <c:showSerName val="0"/>
          <c:showPercent val="0"/>
          <c:showBubbleSize val="0"/>
        </c:dLbls>
        <c:smooth val="0"/>
        <c:axId val="275851520"/>
        <c:axId val="275857408"/>
      </c:lineChart>
      <c:catAx>
        <c:axId val="27585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1" i="0" u="none" strike="noStrike" kern="1200" baseline="0">
                <a:solidFill>
                  <a:sysClr val="windowText" lastClr="000000"/>
                </a:solidFill>
                <a:latin typeface="Abadi Extra Light" panose="020B0204020104020204" pitchFamily="34" charset="0"/>
                <a:ea typeface="+mn-ea"/>
                <a:cs typeface="+mn-cs"/>
              </a:defRPr>
            </a:pPr>
            <a:endParaRPr lang="en-US"/>
          </a:p>
        </c:txPr>
        <c:crossAx val="275857408"/>
        <c:crosses val="autoZero"/>
        <c:auto val="1"/>
        <c:lblAlgn val="ctr"/>
        <c:lblOffset val="100"/>
        <c:noMultiLvlLbl val="0"/>
      </c:catAx>
      <c:valAx>
        <c:axId val="275857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ysClr val="windowText" lastClr="000000"/>
                    </a:solidFill>
                    <a:latin typeface="Abadi Extra Light" panose="020B0204020104020204" pitchFamily="34" charset="0"/>
                    <a:ea typeface="+mn-ea"/>
                    <a:cs typeface="+mn-cs"/>
                  </a:defRPr>
                </a:pPr>
                <a:r>
                  <a:rPr lang="en-US" sz="2000"/>
                  <a:t>SAPT BG Funding in $ Millions</a:t>
                </a:r>
              </a:p>
            </c:rich>
          </c:tx>
          <c:layout>
            <c:manualLayout>
              <c:xMode val="edge"/>
              <c:yMode val="edge"/>
              <c:x val="8.0014878565334333E-2"/>
              <c:y val="0.21937959782190028"/>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Abadi Extra Light" panose="020B0204020104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Abadi Extra Light" panose="020B0204020104020204" pitchFamily="34" charset="0"/>
                <a:ea typeface="+mn-ea"/>
                <a:cs typeface="+mn-cs"/>
              </a:defRPr>
            </a:pPr>
            <a:endParaRPr lang="en-US"/>
          </a:p>
        </c:txPr>
        <c:crossAx val="275851520"/>
        <c:crosses val="autoZero"/>
        <c:crossBetween val="between"/>
      </c:valAx>
      <c:spPr>
        <a:noFill/>
        <a:ln>
          <a:noFill/>
        </a:ln>
        <a:effectLst/>
      </c:spPr>
    </c:plotArea>
    <c:legend>
      <c:legendPos val="b"/>
      <c:layout>
        <c:manualLayout>
          <c:xMode val="edge"/>
          <c:yMode val="edge"/>
          <c:x val="0.75520745512871501"/>
          <c:y val="0.20957652681474517"/>
          <c:w val="0.24195471778148941"/>
          <c:h val="0.35035492470807411"/>
        </c:manualLayout>
      </c:layou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Abadi Extra Light" panose="020B0204020104020204" pitchFamily="34" charset="0"/>
              <a:ea typeface="+mn-ea"/>
              <a:cs typeface="+mn-cs"/>
            </a:defRPr>
          </a:pPr>
          <a:endParaRPr lang="en-US"/>
        </a:p>
      </c:txPr>
    </c:legend>
    <c:plotVisOnly val="1"/>
    <c:dispBlanksAs val="gap"/>
    <c:showDLblsOverMax val="0"/>
  </c:chart>
  <c:spPr>
    <a:solidFill>
      <a:schemeClr val="bg1"/>
    </a:solidFill>
    <a:ln w="9525" cap="flat" cmpd="sng" algn="ctr">
      <a:solidFill>
        <a:schemeClr val="accent1">
          <a:lumMod val="75000"/>
        </a:schemeClr>
      </a:solidFill>
      <a:round/>
    </a:ln>
    <a:effectLst/>
  </c:spPr>
  <c:txPr>
    <a:bodyPr/>
    <a:lstStyle/>
    <a:p>
      <a:pPr>
        <a:defRPr sz="1100" b="1">
          <a:solidFill>
            <a:sysClr val="windowText" lastClr="000000"/>
          </a:solidFill>
          <a:latin typeface="Abadi Extra Light" panose="020B0204020104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0.69949</cdr:x>
      <cdr:y>0.25745</cdr:y>
    </cdr:from>
    <cdr:to>
      <cdr:x>0.74399</cdr:x>
      <cdr:y>0.40154</cdr:y>
    </cdr:to>
    <cdr:sp macro="" textlink="">
      <cdr:nvSpPr>
        <cdr:cNvPr id="2" name="Right Brace 1"/>
        <cdr:cNvSpPr/>
      </cdr:nvSpPr>
      <cdr:spPr>
        <a:xfrm xmlns:a="http://schemas.openxmlformats.org/drawingml/2006/main">
          <a:off x="2638424" y="635134"/>
          <a:ext cx="167843" cy="355466"/>
        </a:xfrm>
        <a:prstGeom xmlns:a="http://schemas.openxmlformats.org/drawingml/2006/main" prst="rightBrace">
          <a:avLst/>
        </a:prstGeom>
        <a:ln xmlns:a="http://schemas.openxmlformats.org/drawingml/2006/main" w="9525">
          <a:solidFill>
            <a:schemeClr val="accent6">
              <a:lumMod val="7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0.67677</cdr:x>
      <cdr:y>0.40154</cdr:y>
    </cdr:from>
    <cdr:to>
      <cdr:x>0.69949</cdr:x>
      <cdr:y>0.5444</cdr:y>
    </cdr:to>
    <cdr:cxnSp macro="">
      <cdr:nvCxnSpPr>
        <cdr:cNvPr id="3" name="Straight Connector 2">
          <a:extLst xmlns:a="http://schemas.openxmlformats.org/drawingml/2006/main">
            <a:ext uri="{FF2B5EF4-FFF2-40B4-BE49-F238E27FC236}">
              <a16:creationId xmlns:a16="http://schemas.microsoft.com/office/drawing/2014/main" id="{9A4F7D33-5B98-4A53-B32E-0C6EE34646BA}"/>
            </a:ext>
          </a:extLst>
        </cdr:cNvPr>
        <cdr:cNvCxnSpPr>
          <a:endCxn xmlns:a="http://schemas.openxmlformats.org/drawingml/2006/main" id="2" idx="2"/>
        </cdr:cNvCxnSpPr>
      </cdr:nvCxnSpPr>
      <cdr:spPr>
        <a:xfrm xmlns:a="http://schemas.openxmlformats.org/drawingml/2006/main" flipV="1">
          <a:off x="2552700" y="990600"/>
          <a:ext cx="85724" cy="352425"/>
        </a:xfrm>
        <a:prstGeom xmlns:a="http://schemas.openxmlformats.org/drawingml/2006/main" prst="line">
          <a:avLst/>
        </a:prstGeom>
        <a:ln xmlns:a="http://schemas.openxmlformats.org/drawingml/2006/main">
          <a:solidFill>
            <a:schemeClr val="accent6">
              <a:lumMod val="75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31CD1-F942-4199-B5C5-D2003C189A3E}" type="datetimeFigureOut">
              <a:rPr lang="en-US" smtClean="0"/>
              <a:t>4/8/2019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091BD-FCBE-47AC-902D-ACA9C7E8794A}" type="slidenum">
              <a:rPr lang="en-US" smtClean="0"/>
              <a:t>‹#›</a:t>
            </a:fld>
            <a:endParaRPr lang="en-US"/>
          </a:p>
        </p:txBody>
      </p:sp>
    </p:spTree>
    <p:extLst>
      <p:ext uri="{BB962C8B-B14F-4D97-AF65-F5344CB8AC3E}">
        <p14:creationId xmlns:p14="http://schemas.microsoft.com/office/powerpoint/2010/main" val="307488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C38A58F-78A0-40CC-A5F5-5E1B0D2ACDC5}" type="datetime1">
              <a:rPr lang="en-US" smtClean="0"/>
              <a:t>4/8/2019</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056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24E463-9CD8-4E03-B662-6AEC07E77814}"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037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BB7F6D-EAEF-4B6F-9C8F-AB33B4347D30}"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75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D18C3-130B-4D92-9E92-2B659FD24576}"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735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764D41-14A2-4001-BB90-A59739E5CBF3}"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422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416C2F-AB95-497D-8715-4BFF2E3C02DB}" type="datetime1">
              <a:rPr lang="en-US" smtClean="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39192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EFBC0-835C-4038-9E26-B11FF8FFB847}" type="datetime1">
              <a:rPr lang="en-US" smtClean="0"/>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172255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62C83B-7D74-4FEE-B6C3-49E68C5D191B}" type="datetime1">
              <a:rPr lang="en-US" smtClean="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193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8919D-5921-4B94-80DC-4D02BC5B1391}" type="datetime1">
              <a:rPr lang="en-US" smtClean="0"/>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54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8F1E1FD5-D93E-463E-A75F-EE7EBF94DD4B}" type="datetime1">
              <a:rPr lang="en-US" smtClean="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210727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60BD04F-E7FF-409B-A004-D420B4C1701A}" type="datetime1">
              <a:rPr lang="en-US" smtClean="0"/>
              <a:t>4/8/2019</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564516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8FC15DE-E67B-4900-A6BC-72DD05B3E221}" type="datetime1">
              <a:rPr lang="en-US" smtClean="0"/>
              <a:t>4/8/2019</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305477"/>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hf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0574B87-291D-42D5-849E-368485E04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95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9600" y="4369641"/>
            <a:ext cx="11361576" cy="736978"/>
          </a:xfrm>
        </p:spPr>
        <p:txBody>
          <a:bodyPr>
            <a:normAutofit/>
          </a:bodyPr>
          <a:lstStyle/>
          <a:p>
            <a:r>
              <a:rPr lang="en-US" sz="3200" dirty="0">
                <a:latin typeface="Century Gothic" panose="020B0502020202020204" pitchFamily="34" charset="0"/>
              </a:rPr>
              <a:t>Federal budget and appropriations for addiction programs</a:t>
            </a:r>
          </a:p>
        </p:txBody>
      </p:sp>
      <p:sp>
        <p:nvSpPr>
          <p:cNvPr id="3" name="Subtitle 2"/>
          <p:cNvSpPr>
            <a:spLocks noGrp="1"/>
          </p:cNvSpPr>
          <p:nvPr>
            <p:ph type="subTitle" idx="1"/>
          </p:nvPr>
        </p:nvSpPr>
        <p:spPr>
          <a:xfrm>
            <a:off x="609600" y="5355303"/>
            <a:ext cx="10923638" cy="959009"/>
          </a:xfrm>
        </p:spPr>
        <p:txBody>
          <a:bodyPr>
            <a:noAutofit/>
          </a:bodyPr>
          <a:lstStyle/>
          <a:p>
            <a:r>
              <a:rPr lang="en-US" sz="1400" dirty="0">
                <a:latin typeface="Century Gothic" panose="020B0502020202020204" pitchFamily="34" charset="0"/>
                <a:cs typeface="Cordia New" panose="020B0304020202020204" pitchFamily="34" charset="-34"/>
              </a:rPr>
              <a:t>Robert Morrison, Executive Director/Director of Legislative Affairs, </a:t>
            </a:r>
            <a:r>
              <a:rPr lang="en-US" sz="1400" dirty="0" err="1">
                <a:latin typeface="Century Gothic" panose="020B0502020202020204" pitchFamily="34" charset="0"/>
                <a:cs typeface="Cordia New" panose="020B0304020202020204" pitchFamily="34" charset="-34"/>
              </a:rPr>
              <a:t>NASADAD</a:t>
            </a:r>
            <a:endParaRPr lang="en-US" sz="1400" dirty="0">
              <a:latin typeface="Century Gothic" panose="020B0502020202020204" pitchFamily="34" charset="0"/>
              <a:cs typeface="Cordia New" panose="020B0304020202020204" pitchFamily="34" charset="-34"/>
            </a:endParaRPr>
          </a:p>
          <a:p>
            <a:r>
              <a:rPr lang="en-US" sz="1400" dirty="0">
                <a:latin typeface="Century Gothic" panose="020B0502020202020204" pitchFamily="34" charset="0"/>
                <a:cs typeface="Cordia New" panose="020B0304020202020204" pitchFamily="34" charset="-34"/>
              </a:rPr>
              <a:t>April 10, 2019</a:t>
            </a:r>
          </a:p>
          <a:p>
            <a:r>
              <a:rPr lang="en-US" sz="1400" dirty="0" err="1">
                <a:latin typeface="Century Gothic" panose="020B0502020202020204" pitchFamily="34" charset="0"/>
                <a:cs typeface="Cordia New" panose="020B0304020202020204" pitchFamily="34" charset="-34"/>
              </a:rPr>
              <a:t>NAADAC</a:t>
            </a:r>
            <a:r>
              <a:rPr lang="en-US" sz="1400" dirty="0">
                <a:latin typeface="Century Gothic" panose="020B0502020202020204" pitchFamily="34" charset="0"/>
                <a:cs typeface="Cordia New" panose="020B0304020202020204" pitchFamily="34" charset="-34"/>
              </a:rPr>
              <a:t> Advocacy in Action Conference</a:t>
            </a:r>
          </a:p>
        </p:txBody>
      </p:sp>
      <p:sp>
        <p:nvSpPr>
          <p:cNvPr id="15" name="Rectangle 14">
            <a:extLst>
              <a:ext uri="{FF2B5EF4-FFF2-40B4-BE49-F238E27FC236}">
                <a16:creationId xmlns:a16="http://schemas.microsoft.com/office/drawing/2014/main" id="{DDBB8A1B-F478-46E3-B3D4-FC7E87D511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428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A734AEB-2879-40A1-988A-6A498A4163E5}"/>
              </a:ext>
            </a:extLst>
          </p:cNvPr>
          <p:cNvPicPr>
            <a:picLocks noChangeAspect="1"/>
          </p:cNvPicPr>
          <p:nvPr/>
        </p:nvPicPr>
        <p:blipFill>
          <a:blip r:embed="rId2"/>
          <a:stretch>
            <a:fillRect/>
          </a:stretch>
        </p:blipFill>
        <p:spPr>
          <a:xfrm>
            <a:off x="2681107" y="1151930"/>
            <a:ext cx="6228352" cy="2802758"/>
          </a:xfrm>
          <a:prstGeom prst="rect">
            <a:avLst/>
          </a:prstGeom>
        </p:spPr>
      </p:pic>
      <p:pic>
        <p:nvPicPr>
          <p:cNvPr id="8" name="Picture 7">
            <a:extLst>
              <a:ext uri="{FF2B5EF4-FFF2-40B4-BE49-F238E27FC236}">
                <a16:creationId xmlns:a16="http://schemas.microsoft.com/office/drawing/2014/main" id="{EF9ADCDF-AFCE-4C29-8803-46EE4DAB2739}"/>
              </a:ext>
            </a:extLst>
          </p:cNvPr>
          <p:cNvPicPr>
            <a:picLocks noChangeAspect="1"/>
          </p:cNvPicPr>
          <p:nvPr/>
        </p:nvPicPr>
        <p:blipFill>
          <a:blip r:embed="rId3"/>
          <a:stretch>
            <a:fillRect/>
          </a:stretch>
        </p:blipFill>
        <p:spPr>
          <a:xfrm>
            <a:off x="531074" y="401546"/>
            <a:ext cx="4300067" cy="462257"/>
          </a:xfrm>
          <a:prstGeom prst="rect">
            <a:avLst/>
          </a:prstGeom>
        </p:spPr>
      </p:pic>
    </p:spTree>
    <p:extLst>
      <p:ext uri="{BB962C8B-B14F-4D97-AF65-F5344CB8AC3E}">
        <p14:creationId xmlns:p14="http://schemas.microsoft.com/office/powerpoint/2010/main" val="552026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D61D5-06D4-489E-8E8C-C59E24792243}"/>
              </a:ext>
            </a:extLst>
          </p:cNvPr>
          <p:cNvSpPr>
            <a:spLocks noGrp="1"/>
          </p:cNvSpPr>
          <p:nvPr>
            <p:ph type="title"/>
          </p:nvPr>
        </p:nvSpPr>
        <p:spPr>
          <a:xfrm>
            <a:off x="501994" y="536738"/>
            <a:ext cx="10772775" cy="1658198"/>
          </a:xfrm>
        </p:spPr>
        <p:txBody>
          <a:bodyPr/>
          <a:lstStyle/>
          <a:p>
            <a:r>
              <a:rPr lang="en-US" dirty="0"/>
              <a:t>Final Steps</a:t>
            </a:r>
          </a:p>
        </p:txBody>
      </p:sp>
      <p:sp>
        <p:nvSpPr>
          <p:cNvPr id="3" name="Content Placeholder 2">
            <a:extLst>
              <a:ext uri="{FF2B5EF4-FFF2-40B4-BE49-F238E27FC236}">
                <a16:creationId xmlns:a16="http://schemas.microsoft.com/office/drawing/2014/main" id="{75E4A72B-2BB9-465A-9371-DEB4EEEBBE97}"/>
              </a:ext>
            </a:extLst>
          </p:cNvPr>
          <p:cNvSpPr>
            <a:spLocks noGrp="1"/>
          </p:cNvSpPr>
          <p:nvPr>
            <p:ph idx="1"/>
          </p:nvPr>
        </p:nvSpPr>
        <p:spPr>
          <a:xfrm>
            <a:off x="501994" y="1715956"/>
            <a:ext cx="10928005" cy="4605306"/>
          </a:xfrm>
        </p:spPr>
        <p:txBody>
          <a:bodyPr>
            <a:normAutofit/>
          </a:bodyPr>
          <a:lstStyle/>
          <a:p>
            <a:r>
              <a:rPr lang="en-US" dirty="0">
                <a:solidFill>
                  <a:schemeClr val="tx2"/>
                </a:solidFill>
                <a:latin typeface="Century Gothic" panose="020B0502020202020204" pitchFamily="34" charset="0"/>
              </a:rPr>
              <a:t>After passing the </a:t>
            </a:r>
            <a:r>
              <a:rPr lang="en-US" b="1" dirty="0">
                <a:solidFill>
                  <a:schemeClr val="tx2"/>
                </a:solidFill>
                <a:latin typeface="Century Gothic" panose="020B0502020202020204" pitchFamily="34" charset="0"/>
              </a:rPr>
              <a:t>subcommittee level</a:t>
            </a:r>
            <a:r>
              <a:rPr lang="en-US" dirty="0">
                <a:solidFill>
                  <a:schemeClr val="tx2"/>
                </a:solidFill>
                <a:latin typeface="Century Gothic" panose="020B0502020202020204" pitchFamily="34" charset="0"/>
              </a:rPr>
              <a:t>, Labor-HHS bill is considered by the </a:t>
            </a:r>
            <a:r>
              <a:rPr lang="en-US" b="1" dirty="0">
                <a:solidFill>
                  <a:schemeClr val="tx2"/>
                </a:solidFill>
                <a:latin typeface="Century Gothic" panose="020B0502020202020204" pitchFamily="34" charset="0"/>
              </a:rPr>
              <a:t>full Appropriations Committee</a:t>
            </a:r>
            <a:r>
              <a:rPr lang="en-US" dirty="0">
                <a:solidFill>
                  <a:schemeClr val="tx2"/>
                </a:solidFill>
                <a:latin typeface="Century Gothic" panose="020B0502020202020204" pitchFamily="34" charset="0"/>
              </a:rPr>
              <a:t>.</a:t>
            </a:r>
          </a:p>
          <a:p>
            <a:pPr marL="0" indent="0">
              <a:buNone/>
            </a:pPr>
            <a:endParaRPr lang="en-US" dirty="0">
              <a:solidFill>
                <a:schemeClr val="tx2"/>
              </a:solidFill>
              <a:latin typeface="Century Gothic" panose="020B0502020202020204" pitchFamily="34" charset="0"/>
            </a:endParaRPr>
          </a:p>
          <a:p>
            <a:r>
              <a:rPr lang="en-US" dirty="0">
                <a:solidFill>
                  <a:schemeClr val="tx2"/>
                </a:solidFill>
                <a:latin typeface="Century Gothic" panose="020B0502020202020204" pitchFamily="34" charset="0"/>
              </a:rPr>
              <a:t>All 12 appropriations bills are supposed to be passed in </a:t>
            </a:r>
            <a:r>
              <a:rPr lang="en-US" b="1" dirty="0">
                <a:solidFill>
                  <a:schemeClr val="tx2"/>
                </a:solidFill>
                <a:latin typeface="Century Gothic" panose="020B0502020202020204" pitchFamily="34" charset="0"/>
              </a:rPr>
              <a:t>“regular order”</a:t>
            </a:r>
            <a:r>
              <a:rPr lang="en-US" dirty="0">
                <a:solidFill>
                  <a:schemeClr val="tx2"/>
                </a:solidFill>
                <a:latin typeface="Century Gothic" panose="020B0502020202020204" pitchFamily="34" charset="0"/>
              </a:rPr>
              <a:t>—full passage through both House and Senate and signed by the President by the start of the </a:t>
            </a:r>
            <a:r>
              <a:rPr lang="en-US" b="1" dirty="0">
                <a:solidFill>
                  <a:schemeClr val="tx2"/>
                </a:solidFill>
                <a:latin typeface="Century Gothic" panose="020B0502020202020204" pitchFamily="34" charset="0"/>
              </a:rPr>
              <a:t>federal fiscal year on October 1st</a:t>
            </a:r>
            <a:r>
              <a:rPr lang="en-US" dirty="0">
                <a:solidFill>
                  <a:schemeClr val="tx2"/>
                </a:solidFill>
                <a:latin typeface="Century Gothic" panose="020B0502020202020204" pitchFamily="34" charset="0"/>
              </a:rPr>
              <a:t>. </a:t>
            </a:r>
          </a:p>
          <a:p>
            <a:pPr marL="0" indent="0">
              <a:buNone/>
            </a:pPr>
            <a:endParaRPr lang="en-US" dirty="0">
              <a:solidFill>
                <a:schemeClr val="tx2"/>
              </a:solidFill>
              <a:latin typeface="Century Gothic" panose="020B0502020202020204" pitchFamily="34" charset="0"/>
            </a:endParaRPr>
          </a:p>
          <a:p>
            <a:r>
              <a:rPr lang="en-US" dirty="0">
                <a:solidFill>
                  <a:schemeClr val="tx2"/>
                </a:solidFill>
                <a:latin typeface="Century Gothic" panose="020B0502020202020204" pitchFamily="34" charset="0"/>
              </a:rPr>
              <a:t>In recent years, failure to provide appropriations by that date have resulted in continuing resolutions (CRs)—stopgap funding bills that keep the government funded at the previous fiscal year’s funding levels.</a:t>
            </a:r>
          </a:p>
          <a:p>
            <a:pPr lvl="1">
              <a:buFont typeface="Arial" panose="020B0604020202020204" pitchFamily="34" charset="0"/>
              <a:buChar char="•"/>
            </a:pPr>
            <a:r>
              <a:rPr lang="en-US" dirty="0">
                <a:solidFill>
                  <a:schemeClr val="tx2"/>
                </a:solidFill>
                <a:latin typeface="Century Gothic" panose="020B0502020202020204" pitchFamily="34" charset="0"/>
              </a:rPr>
              <a:t>FY 2019 spending bill passed before the fiscal year began on Oct. 1, 2018</a:t>
            </a:r>
          </a:p>
        </p:txBody>
      </p:sp>
      <p:sp>
        <p:nvSpPr>
          <p:cNvPr id="4" name="Slide Number Placeholder 3">
            <a:extLst>
              <a:ext uri="{FF2B5EF4-FFF2-40B4-BE49-F238E27FC236}">
                <a16:creationId xmlns:a16="http://schemas.microsoft.com/office/drawing/2014/main" id="{890B0BA0-0C6A-4079-A671-24400D86F702}"/>
              </a:ext>
            </a:extLst>
          </p:cNvPr>
          <p:cNvSpPr>
            <a:spLocks noGrp="1"/>
          </p:cNvSpPr>
          <p:nvPr>
            <p:ph type="sldNum" sz="quarter" idx="12"/>
          </p:nvPr>
        </p:nvSpPr>
        <p:spPr/>
        <p:txBody>
          <a:bodyPr/>
          <a:lstStyle/>
          <a:p>
            <a:fld id="{8A7A6979-0714-4377-B894-6BE4C2D6E202}" type="slidenum">
              <a:rPr lang="en-US" smtClean="0"/>
              <a:pPr/>
              <a:t>10</a:t>
            </a:fld>
            <a:endParaRPr lang="en-US" dirty="0"/>
          </a:p>
        </p:txBody>
      </p:sp>
    </p:spTree>
    <p:extLst>
      <p:ext uri="{BB962C8B-B14F-4D97-AF65-F5344CB8AC3E}">
        <p14:creationId xmlns:p14="http://schemas.microsoft.com/office/powerpoint/2010/main" val="344260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898D1-4457-4B2F-9380-1A776A4E8F61}"/>
              </a:ext>
            </a:extLst>
          </p:cNvPr>
          <p:cNvSpPr>
            <a:spLocks noGrp="1"/>
          </p:cNvSpPr>
          <p:nvPr>
            <p:ph type="ctrTitle"/>
          </p:nvPr>
        </p:nvSpPr>
        <p:spPr>
          <a:xfrm>
            <a:off x="704850" y="1119149"/>
            <a:ext cx="10782300" cy="1167145"/>
          </a:xfrm>
        </p:spPr>
        <p:txBody>
          <a:bodyPr/>
          <a:lstStyle/>
          <a:p>
            <a:r>
              <a:rPr lang="en-US" dirty="0"/>
              <a:t>FY 2019 funding</a:t>
            </a:r>
          </a:p>
        </p:txBody>
      </p:sp>
      <p:sp>
        <p:nvSpPr>
          <p:cNvPr id="3" name="Content Placeholder 2">
            <a:extLst>
              <a:ext uri="{FF2B5EF4-FFF2-40B4-BE49-F238E27FC236}">
                <a16:creationId xmlns:a16="http://schemas.microsoft.com/office/drawing/2014/main" id="{DD804292-BB7E-4AB2-A8A0-1999E7F8AC8D}"/>
              </a:ext>
            </a:extLst>
          </p:cNvPr>
          <p:cNvSpPr>
            <a:spLocks noGrp="1"/>
          </p:cNvSpPr>
          <p:nvPr>
            <p:ph type="subTitle" idx="1"/>
          </p:nvPr>
        </p:nvSpPr>
        <p:spPr>
          <a:xfrm>
            <a:off x="806196" y="3020037"/>
            <a:ext cx="10768544" cy="2936099"/>
          </a:xfrm>
        </p:spPr>
        <p:txBody>
          <a:bodyPr>
            <a:normAutofit/>
          </a:bodyPr>
          <a:lstStyle/>
          <a:p>
            <a:r>
              <a:rPr lang="en-US" dirty="0">
                <a:solidFill>
                  <a:schemeClr val="bg1"/>
                </a:solidFill>
              </a:rPr>
              <a:t>In September 2018 Congress passed final FY 2019 (10/1/18-9/30/19) Labor, Health &amp; Human Services (HHS), Education, and Related Agencies (L-HHS) appropriations bill</a:t>
            </a:r>
          </a:p>
          <a:p>
            <a:endParaRPr lang="en-US" dirty="0">
              <a:solidFill>
                <a:schemeClr val="bg1"/>
              </a:solidFill>
            </a:endParaRPr>
          </a:p>
        </p:txBody>
      </p:sp>
      <p:sp>
        <p:nvSpPr>
          <p:cNvPr id="4" name="Slide Number Placeholder 3">
            <a:extLst>
              <a:ext uri="{FF2B5EF4-FFF2-40B4-BE49-F238E27FC236}">
                <a16:creationId xmlns:a16="http://schemas.microsoft.com/office/drawing/2014/main" id="{5A828B74-58C6-4AA8-8D90-D9B621149644}"/>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49082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0C28CA-3BD0-47CF-B2BF-830B3AA3445A}"/>
              </a:ext>
            </a:extLst>
          </p:cNvPr>
          <p:cNvSpPr>
            <a:spLocks noGrp="1"/>
          </p:cNvSpPr>
          <p:nvPr>
            <p:ph type="sldNum" sz="quarter" idx="12"/>
          </p:nvPr>
        </p:nvSpPr>
        <p:spPr/>
        <p:txBody>
          <a:bodyPr/>
          <a:lstStyle/>
          <a:p>
            <a:fld id="{4FAB73BC-B049-4115-A692-8D63A059BFB8}" type="slidenum">
              <a:rPr lang="en-US" smtClean="0"/>
              <a:pPr/>
              <a:t>12</a:t>
            </a:fld>
            <a:endParaRPr lang="en-US" dirty="0"/>
          </a:p>
        </p:txBody>
      </p:sp>
      <p:graphicFrame>
        <p:nvGraphicFramePr>
          <p:cNvPr id="7" name="Content Placeholder 6">
            <a:extLst>
              <a:ext uri="{FF2B5EF4-FFF2-40B4-BE49-F238E27FC236}">
                <a16:creationId xmlns:a16="http://schemas.microsoft.com/office/drawing/2014/main" id="{4E4A3167-97EB-4CE6-88B3-D2646E3EFAD3}"/>
              </a:ext>
            </a:extLst>
          </p:cNvPr>
          <p:cNvGraphicFramePr>
            <a:graphicFrameLocks noGrp="1"/>
          </p:cNvGraphicFramePr>
          <p:nvPr>
            <p:ph idx="4294967295"/>
            <p:extLst>
              <p:ext uri="{D42A27DB-BD31-4B8C-83A1-F6EECF244321}">
                <p14:modId xmlns:p14="http://schemas.microsoft.com/office/powerpoint/2010/main" val="855913211"/>
              </p:ext>
            </p:extLst>
          </p:nvPr>
        </p:nvGraphicFramePr>
        <p:xfrm>
          <a:off x="701873" y="1631459"/>
          <a:ext cx="10788243" cy="1002300"/>
        </p:xfrm>
        <a:graphic>
          <a:graphicData uri="http://schemas.openxmlformats.org/drawingml/2006/table">
            <a:tbl>
              <a:tblPr>
                <a:tableStyleId>{5DA37D80-6434-44D0-A028-1B22A696006F}</a:tableStyleId>
              </a:tblPr>
              <a:tblGrid>
                <a:gridCol w="1624545">
                  <a:extLst>
                    <a:ext uri="{9D8B030D-6E8A-4147-A177-3AD203B41FA5}">
                      <a16:colId xmlns:a16="http://schemas.microsoft.com/office/drawing/2014/main" val="2582094067"/>
                    </a:ext>
                  </a:extLst>
                </a:gridCol>
                <a:gridCol w="1403733">
                  <a:extLst>
                    <a:ext uri="{9D8B030D-6E8A-4147-A177-3AD203B41FA5}">
                      <a16:colId xmlns:a16="http://schemas.microsoft.com/office/drawing/2014/main" val="1217188242"/>
                    </a:ext>
                  </a:extLst>
                </a:gridCol>
                <a:gridCol w="1309099">
                  <a:extLst>
                    <a:ext uri="{9D8B030D-6E8A-4147-A177-3AD203B41FA5}">
                      <a16:colId xmlns:a16="http://schemas.microsoft.com/office/drawing/2014/main" val="4095678443"/>
                    </a:ext>
                  </a:extLst>
                </a:gridCol>
                <a:gridCol w="1324872">
                  <a:extLst>
                    <a:ext uri="{9D8B030D-6E8A-4147-A177-3AD203B41FA5}">
                      <a16:colId xmlns:a16="http://schemas.microsoft.com/office/drawing/2014/main" val="2397545344"/>
                    </a:ext>
                  </a:extLst>
                </a:gridCol>
                <a:gridCol w="1324872">
                  <a:extLst>
                    <a:ext uri="{9D8B030D-6E8A-4147-A177-3AD203B41FA5}">
                      <a16:colId xmlns:a16="http://schemas.microsoft.com/office/drawing/2014/main" val="3444879857"/>
                    </a:ext>
                  </a:extLst>
                </a:gridCol>
                <a:gridCol w="993656">
                  <a:extLst>
                    <a:ext uri="{9D8B030D-6E8A-4147-A177-3AD203B41FA5}">
                      <a16:colId xmlns:a16="http://schemas.microsoft.com/office/drawing/2014/main" val="1136481569"/>
                    </a:ext>
                  </a:extLst>
                </a:gridCol>
                <a:gridCol w="1498367">
                  <a:extLst>
                    <a:ext uri="{9D8B030D-6E8A-4147-A177-3AD203B41FA5}">
                      <a16:colId xmlns:a16="http://schemas.microsoft.com/office/drawing/2014/main" val="3789264697"/>
                    </a:ext>
                  </a:extLst>
                </a:gridCol>
                <a:gridCol w="1309099">
                  <a:extLst>
                    <a:ext uri="{9D8B030D-6E8A-4147-A177-3AD203B41FA5}">
                      <a16:colId xmlns:a16="http://schemas.microsoft.com/office/drawing/2014/main" val="3402761049"/>
                    </a:ext>
                  </a:extLst>
                </a:gridCol>
              </a:tblGrid>
              <a:tr h="573515">
                <a:tc>
                  <a:txBody>
                    <a:bodyPr/>
                    <a:lstStyle/>
                    <a:p>
                      <a:pPr algn="ctr" rtl="0" fontAlgn="base"/>
                      <a:r>
                        <a:rPr lang="en-US" sz="1200" b="1" dirty="0">
                          <a:solidFill>
                            <a:schemeClr val="tx2"/>
                          </a:solidFill>
                          <a:effectLst/>
                        </a:rPr>
                        <a:t>Program </a:t>
                      </a:r>
                      <a:endParaRPr lang="en-US" sz="1200" b="1" i="0" dirty="0">
                        <a:solidFill>
                          <a:schemeClr val="tx2"/>
                        </a:solidFill>
                        <a:effectLst/>
                      </a:endParaRPr>
                    </a:p>
                  </a:txBody>
                  <a:tcPr anchor="ctr"/>
                </a:tc>
                <a:tc>
                  <a:txBody>
                    <a:bodyPr/>
                    <a:lstStyle/>
                    <a:p>
                      <a:pPr algn="ctr" rtl="0" fontAlgn="base"/>
                      <a:r>
                        <a:rPr lang="en-US" sz="1200" b="1" dirty="0">
                          <a:solidFill>
                            <a:schemeClr val="tx2"/>
                          </a:solidFill>
                          <a:effectLst/>
                        </a:rPr>
                        <a:t>FY 16 </a:t>
                      </a:r>
                      <a:endParaRPr lang="en-US" sz="1200" b="1" i="0" dirty="0">
                        <a:solidFill>
                          <a:schemeClr val="tx2"/>
                        </a:solidFill>
                        <a:effectLst/>
                      </a:endParaRPr>
                    </a:p>
                  </a:txBody>
                  <a:tcPr anchor="ctr"/>
                </a:tc>
                <a:tc>
                  <a:txBody>
                    <a:bodyPr/>
                    <a:lstStyle/>
                    <a:p>
                      <a:pPr algn="ctr" rtl="0" fontAlgn="base"/>
                      <a:r>
                        <a:rPr lang="en-US" sz="1200" b="1" dirty="0">
                          <a:solidFill>
                            <a:schemeClr val="tx2"/>
                          </a:solidFill>
                          <a:effectLst/>
                        </a:rPr>
                        <a:t>FY 17 </a:t>
                      </a:r>
                      <a:endParaRPr lang="en-US" sz="1200" b="1" i="0" dirty="0">
                        <a:solidFill>
                          <a:schemeClr val="tx2"/>
                        </a:solidFill>
                        <a:effectLst/>
                      </a:endParaRPr>
                    </a:p>
                  </a:txBody>
                  <a:tcPr anchor="ctr"/>
                </a:tc>
                <a:tc>
                  <a:txBody>
                    <a:bodyPr/>
                    <a:lstStyle/>
                    <a:p>
                      <a:pPr algn="ctr" rtl="0" fontAlgn="base"/>
                      <a:r>
                        <a:rPr lang="en-US" sz="1200" b="1" dirty="0">
                          <a:solidFill>
                            <a:schemeClr val="tx2"/>
                          </a:solidFill>
                          <a:effectLst/>
                        </a:rPr>
                        <a:t>FY 18 Omnibus </a:t>
                      </a:r>
                      <a:endParaRPr lang="en-US" sz="1200" b="1" i="0" dirty="0">
                        <a:solidFill>
                          <a:schemeClr val="tx2"/>
                        </a:solidFill>
                        <a:effectLst/>
                      </a:endParaRPr>
                    </a:p>
                  </a:txBody>
                  <a:tcPr anchor="ctr"/>
                </a:tc>
                <a:tc>
                  <a:txBody>
                    <a:bodyPr/>
                    <a:lstStyle/>
                    <a:p>
                      <a:pPr algn="ctr" rtl="0" fontAlgn="base"/>
                      <a:r>
                        <a:rPr lang="en-US" sz="1200" b="1" dirty="0">
                          <a:solidFill>
                            <a:schemeClr val="tx2"/>
                          </a:solidFill>
                          <a:effectLst/>
                        </a:rPr>
                        <a:t>President’s FY 19 Request </a:t>
                      </a:r>
                      <a:endParaRPr lang="en-US" sz="1200" b="1" i="0" dirty="0">
                        <a:solidFill>
                          <a:schemeClr val="tx2"/>
                        </a:solidFill>
                        <a:effectLst/>
                      </a:endParaRPr>
                    </a:p>
                  </a:txBody>
                  <a:tcPr anchor="ctr"/>
                </a:tc>
                <a:tc>
                  <a:txBody>
                    <a:bodyPr/>
                    <a:lstStyle/>
                    <a:p>
                      <a:pPr algn="ctr" rtl="0" fontAlgn="base"/>
                      <a:r>
                        <a:rPr lang="en-US" sz="1200" b="1">
                          <a:solidFill>
                            <a:schemeClr val="tx2"/>
                          </a:solidFill>
                          <a:effectLst/>
                        </a:rPr>
                        <a:t>FY 19 Request vs. FY 18 </a:t>
                      </a:r>
                      <a:endParaRPr lang="en-US" sz="1200" b="1" i="0">
                        <a:solidFill>
                          <a:schemeClr val="tx2"/>
                        </a:solidFill>
                        <a:effectLst/>
                      </a:endParaRPr>
                    </a:p>
                  </a:txBody>
                  <a:tcPr anchor="ctr"/>
                </a:tc>
                <a:tc>
                  <a:txBody>
                    <a:bodyPr/>
                    <a:lstStyle/>
                    <a:p>
                      <a:pPr algn="ctr" rtl="0" fontAlgn="base"/>
                      <a:r>
                        <a:rPr lang="en-US" sz="1200" b="1" dirty="0">
                          <a:solidFill>
                            <a:schemeClr val="tx2"/>
                          </a:solidFill>
                          <a:effectLst/>
                        </a:rPr>
                        <a:t>Final FY 19</a:t>
                      </a:r>
                      <a:endParaRPr lang="en-US" sz="1200" b="1" i="0" dirty="0">
                        <a:solidFill>
                          <a:schemeClr val="tx2"/>
                        </a:solidFill>
                        <a:effectLst/>
                      </a:endParaRPr>
                    </a:p>
                  </a:txBody>
                  <a:tcPr anchor="ctr">
                    <a:solidFill>
                      <a:schemeClr val="accent2">
                        <a:lumMod val="20000"/>
                        <a:lumOff val="80000"/>
                      </a:schemeClr>
                    </a:solidFill>
                  </a:tcPr>
                </a:tc>
                <a:tc>
                  <a:txBody>
                    <a:bodyPr/>
                    <a:lstStyle/>
                    <a:p>
                      <a:pPr algn="ctr" rtl="0" fontAlgn="base"/>
                      <a:r>
                        <a:rPr lang="en-US" sz="1200" b="1" dirty="0">
                          <a:solidFill>
                            <a:schemeClr val="tx2"/>
                          </a:solidFill>
                          <a:effectLst/>
                        </a:rPr>
                        <a:t>FY 19 vs. FY 18 </a:t>
                      </a:r>
                      <a:endParaRPr lang="en-US" sz="1200" b="1" i="0" dirty="0">
                        <a:solidFill>
                          <a:schemeClr val="tx2"/>
                        </a:solidFill>
                        <a:effectLst/>
                      </a:endParaRPr>
                    </a:p>
                  </a:txBody>
                  <a:tcPr anchor="ctr">
                    <a:solidFill>
                      <a:schemeClr val="accent2">
                        <a:lumMod val="20000"/>
                        <a:lumOff val="80000"/>
                      </a:schemeClr>
                    </a:solidFill>
                  </a:tcPr>
                </a:tc>
                <a:extLst>
                  <a:ext uri="{0D108BD9-81ED-4DB2-BD59-A6C34878D82A}">
                    <a16:rowId xmlns:a16="http://schemas.microsoft.com/office/drawing/2014/main" val="4016181296"/>
                  </a:ext>
                </a:extLst>
              </a:tr>
              <a:tr h="362220">
                <a:tc>
                  <a:txBody>
                    <a:bodyPr/>
                    <a:lstStyle/>
                    <a:p>
                      <a:pPr algn="l" rtl="0" fontAlgn="base"/>
                      <a:r>
                        <a:rPr lang="en-US" sz="1400" dirty="0" err="1">
                          <a:solidFill>
                            <a:schemeClr val="tx2"/>
                          </a:solidFill>
                          <a:effectLst/>
                        </a:rPr>
                        <a:t>SAPT</a:t>
                      </a:r>
                      <a:r>
                        <a:rPr lang="en-US" sz="1400" dirty="0">
                          <a:solidFill>
                            <a:schemeClr val="tx2"/>
                          </a:solidFill>
                          <a:effectLst/>
                        </a:rPr>
                        <a:t> Block Grant </a:t>
                      </a:r>
                      <a:endParaRPr lang="en-US" sz="1400" b="1" i="0" dirty="0">
                        <a:solidFill>
                          <a:schemeClr val="tx2"/>
                        </a:solidFill>
                        <a:effectLst/>
                      </a:endParaRPr>
                    </a:p>
                  </a:txBody>
                  <a:tcPr anchor="ctr"/>
                </a:tc>
                <a:tc>
                  <a:txBody>
                    <a:bodyPr/>
                    <a:lstStyle/>
                    <a:p>
                      <a:pPr algn="l" rtl="0" fontAlgn="base"/>
                      <a:r>
                        <a:rPr lang="en-US" sz="1400">
                          <a:solidFill>
                            <a:schemeClr val="tx2"/>
                          </a:solidFill>
                          <a:effectLst/>
                        </a:rPr>
                        <a:t>$1,858, 079,000 </a:t>
                      </a:r>
                      <a:endParaRPr lang="en-US" sz="1400" b="0" i="0">
                        <a:solidFill>
                          <a:schemeClr val="tx2"/>
                        </a:solidFill>
                        <a:effectLst/>
                      </a:endParaRPr>
                    </a:p>
                  </a:txBody>
                  <a:tcPr anchor="ctr"/>
                </a:tc>
                <a:tc>
                  <a:txBody>
                    <a:bodyPr/>
                    <a:lstStyle/>
                    <a:p>
                      <a:pPr algn="l" rtl="0" fontAlgn="base"/>
                      <a:r>
                        <a:rPr lang="en-US" sz="1400" dirty="0">
                          <a:solidFill>
                            <a:schemeClr val="tx2"/>
                          </a:solidFill>
                          <a:effectLst/>
                        </a:rPr>
                        <a:t>$1,858,079,000</a:t>
                      </a:r>
                      <a:endParaRPr lang="en-US" sz="1400" b="0" i="0" dirty="0">
                        <a:solidFill>
                          <a:schemeClr val="tx2"/>
                        </a:solidFill>
                        <a:effectLst/>
                      </a:endParaRPr>
                    </a:p>
                  </a:txBody>
                  <a:tcPr anchor="ctr"/>
                </a:tc>
                <a:tc>
                  <a:txBody>
                    <a:bodyPr/>
                    <a:lstStyle/>
                    <a:p>
                      <a:pPr algn="l" rtl="0" fontAlgn="base"/>
                      <a:r>
                        <a:rPr lang="en-US" sz="1400" dirty="0">
                          <a:solidFill>
                            <a:schemeClr val="tx2"/>
                          </a:solidFill>
                          <a:effectLst/>
                        </a:rPr>
                        <a:t>$1,858,079,000</a:t>
                      </a:r>
                      <a:endParaRPr lang="en-US" sz="1400" b="0" i="0" dirty="0">
                        <a:solidFill>
                          <a:schemeClr val="tx2"/>
                        </a:solidFill>
                        <a:effectLst/>
                      </a:endParaRPr>
                    </a:p>
                  </a:txBody>
                  <a:tcPr anchor="ctr"/>
                </a:tc>
                <a:tc>
                  <a:txBody>
                    <a:bodyPr/>
                    <a:lstStyle/>
                    <a:p>
                      <a:pPr algn="l" rtl="0" fontAlgn="base"/>
                      <a:r>
                        <a:rPr lang="en-US" sz="1400" dirty="0">
                          <a:solidFill>
                            <a:schemeClr val="tx2"/>
                          </a:solidFill>
                          <a:effectLst/>
                        </a:rPr>
                        <a:t>$1,858,079,000</a:t>
                      </a:r>
                      <a:endParaRPr lang="en-US" sz="1400" b="0" i="0" dirty="0">
                        <a:solidFill>
                          <a:schemeClr val="tx2"/>
                        </a:solidFill>
                        <a:effectLst/>
                      </a:endParaRPr>
                    </a:p>
                  </a:txBody>
                  <a:tcPr anchor="ctr"/>
                </a:tc>
                <a:tc>
                  <a:txBody>
                    <a:bodyPr/>
                    <a:lstStyle/>
                    <a:p>
                      <a:pPr algn="l" rtl="0" fontAlgn="base"/>
                      <a:r>
                        <a:rPr lang="en-US" sz="1400" dirty="0">
                          <a:solidFill>
                            <a:schemeClr val="tx2"/>
                          </a:solidFill>
                          <a:effectLst/>
                        </a:rPr>
                        <a:t>Level </a:t>
                      </a:r>
                      <a:endParaRPr lang="en-US" sz="1400" b="0" i="0" dirty="0">
                        <a:solidFill>
                          <a:schemeClr val="tx2"/>
                        </a:solidFill>
                        <a:effectLst/>
                      </a:endParaRPr>
                    </a:p>
                  </a:txBody>
                  <a:tcPr anchor="ctr"/>
                </a:tc>
                <a:tc>
                  <a:txBody>
                    <a:bodyPr/>
                    <a:lstStyle/>
                    <a:p>
                      <a:pPr algn="l" rtl="0" fontAlgn="base"/>
                      <a:r>
                        <a:rPr lang="en-US" sz="1400" b="1" dirty="0">
                          <a:solidFill>
                            <a:schemeClr val="tx2"/>
                          </a:solidFill>
                          <a:effectLst/>
                        </a:rPr>
                        <a:t>$1,858,079,000 </a:t>
                      </a:r>
                      <a:endParaRPr lang="en-US" sz="1400" b="1" i="0" dirty="0">
                        <a:solidFill>
                          <a:schemeClr val="tx2"/>
                        </a:solidFill>
                        <a:effectLst/>
                      </a:endParaRPr>
                    </a:p>
                  </a:txBody>
                  <a:tcPr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1400" b="1" i="0" dirty="0">
                        <a:solidFill>
                          <a:schemeClr val="tx2"/>
                        </a:solidFill>
                        <a:effectLst/>
                      </a:endParaRPr>
                    </a:p>
                  </a:txBody>
                  <a:tcPr anchor="ctr">
                    <a:solidFill>
                      <a:schemeClr val="accent2">
                        <a:lumMod val="20000"/>
                        <a:lumOff val="80000"/>
                      </a:schemeClr>
                    </a:solidFill>
                  </a:tcPr>
                </a:tc>
                <a:extLst>
                  <a:ext uri="{0D108BD9-81ED-4DB2-BD59-A6C34878D82A}">
                    <a16:rowId xmlns:a16="http://schemas.microsoft.com/office/drawing/2014/main" val="1809554997"/>
                  </a:ext>
                </a:extLst>
              </a:tr>
            </a:tbl>
          </a:graphicData>
        </a:graphic>
      </p:graphicFrame>
      <p:sp>
        <p:nvSpPr>
          <p:cNvPr id="9" name="Rectangle 2">
            <a:extLst>
              <a:ext uri="{FF2B5EF4-FFF2-40B4-BE49-F238E27FC236}">
                <a16:creationId xmlns:a16="http://schemas.microsoft.com/office/drawing/2014/main" id="{B7164B55-212B-4E70-A9D0-AB046DE22608}"/>
              </a:ext>
            </a:extLst>
          </p:cNvPr>
          <p:cNvSpPr>
            <a:spLocks noChangeArrowheads="1"/>
          </p:cNvSpPr>
          <p:nvPr/>
        </p:nvSpPr>
        <p:spPr bwMode="auto">
          <a:xfrm>
            <a:off x="3104952" y="936882"/>
            <a:ext cx="59820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accent2"/>
                </a:solidFill>
                <a:effectLst/>
                <a:latin typeface="Gill Sans MT" panose="020B0502020104020203" pitchFamily="34" charset="0"/>
                <a:cs typeface="Segoe UI" panose="020B0502040204020203" pitchFamily="34" charset="0"/>
              </a:rPr>
              <a:t>Substance Abuse Prevention and Treatment (SAPT) Block Grant</a:t>
            </a:r>
            <a:r>
              <a:rPr kumimoji="0" lang="en-US" altLang="en-US" sz="1100" b="0" i="0" u="none" strike="noStrike" cap="none" normalizeH="0" baseline="0" dirty="0">
                <a:ln>
                  <a:noFill/>
                </a:ln>
                <a:solidFill>
                  <a:srgbClr val="000000"/>
                </a:solidFill>
                <a:effectLst/>
                <a:latin typeface="Gill Sans MT" panose="020B0502020104020203" pitchFamily="34" charset="0"/>
                <a:cs typeface="Segoe UI" panose="020B0502040204020203" pitchFamily="34"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p:txBody>
      </p:sp>
      <p:sp>
        <p:nvSpPr>
          <p:cNvPr id="10" name="TextBox 9">
            <a:extLst>
              <a:ext uri="{FF2B5EF4-FFF2-40B4-BE49-F238E27FC236}">
                <a16:creationId xmlns:a16="http://schemas.microsoft.com/office/drawing/2014/main" id="{81D6E082-3DFA-4453-94F6-364EA89CCB3F}"/>
              </a:ext>
            </a:extLst>
          </p:cNvPr>
          <p:cNvSpPr txBox="1"/>
          <p:nvPr/>
        </p:nvSpPr>
        <p:spPr>
          <a:xfrm>
            <a:off x="1149292" y="3298195"/>
            <a:ext cx="9680895" cy="1569660"/>
          </a:xfrm>
          <a:prstGeom prst="rect">
            <a:avLst/>
          </a:prstGeom>
          <a:noFill/>
        </p:spPr>
        <p:txBody>
          <a:bodyPr wrap="square" rtlCol="0">
            <a:spAutoFit/>
          </a:bodyPr>
          <a:lstStyle/>
          <a:p>
            <a:pPr marL="285750" lvl="0" indent="-285750" defTabSz="914400" eaLnBrk="0" fontAlgn="base" hangingPunct="0">
              <a:spcBef>
                <a:spcPct val="0"/>
              </a:spcBef>
              <a:spcAft>
                <a:spcPct val="0"/>
              </a:spcAft>
              <a:buFont typeface="Arial" panose="020B0604020202020204" pitchFamily="34" charset="0"/>
              <a:buChar char="•"/>
            </a:pPr>
            <a:r>
              <a:rPr lang="en-US" altLang="en-US" sz="2000" dirty="0">
                <a:solidFill>
                  <a:schemeClr val="tx2"/>
                </a:solidFill>
                <a:latin typeface="Abadi Extra Light" panose="020B0204020104020204" pitchFamily="34" charset="0"/>
              </a:rPr>
              <a:t>House Appropriations Subcommittee and Full Committee </a:t>
            </a:r>
            <a:r>
              <a:rPr lang="en-US" altLang="en-US" sz="2000" b="1" dirty="0">
                <a:solidFill>
                  <a:schemeClr val="tx2"/>
                </a:solidFill>
                <a:latin typeface="Abadi Extra Light" panose="020B0204020104020204" pitchFamily="34" charset="0"/>
              </a:rPr>
              <a:t>recommended an increase of $500 million </a:t>
            </a:r>
            <a:r>
              <a:rPr lang="en-US" altLang="en-US" sz="2000" dirty="0">
                <a:solidFill>
                  <a:schemeClr val="tx2"/>
                </a:solidFill>
                <a:latin typeface="Abadi Extra Light" panose="020B0204020104020204" pitchFamily="34" charset="0"/>
              </a:rPr>
              <a:t>for the SAPT Block Grant during the FY 2019 appropriations process.  </a:t>
            </a:r>
          </a:p>
          <a:p>
            <a:pPr marL="285750" lvl="0" indent="-285750" defTabSz="914400" eaLnBrk="0" fontAlgn="base" hangingPunct="0">
              <a:spcBef>
                <a:spcPct val="0"/>
              </a:spcBef>
              <a:spcAft>
                <a:spcPct val="0"/>
              </a:spcAft>
              <a:buFont typeface="Arial" panose="020B0604020202020204" pitchFamily="34" charset="0"/>
              <a:buChar char="•"/>
            </a:pPr>
            <a:endParaRPr lang="en-US" altLang="en-US" sz="2000" dirty="0">
              <a:solidFill>
                <a:schemeClr val="tx2"/>
              </a:solidFill>
              <a:latin typeface="Abadi Extra Light" panose="020B0204020104020204" pitchFamily="34" charset="0"/>
            </a:endParaRPr>
          </a:p>
          <a:p>
            <a:pPr marL="285750" lvl="0" indent="-285750" defTabSz="914400" eaLnBrk="0" fontAlgn="base" hangingPunct="0">
              <a:spcBef>
                <a:spcPct val="0"/>
              </a:spcBef>
              <a:spcAft>
                <a:spcPct val="0"/>
              </a:spcAft>
              <a:buFont typeface="Arial" panose="020B0604020202020204" pitchFamily="34" charset="0"/>
              <a:buChar char="•"/>
            </a:pPr>
            <a:r>
              <a:rPr lang="en-US" altLang="en-US" sz="2000" dirty="0">
                <a:solidFill>
                  <a:schemeClr val="tx2"/>
                </a:solidFill>
                <a:latin typeface="Abadi Extra Light" panose="020B0204020104020204" pitchFamily="34" charset="0"/>
              </a:rPr>
              <a:t>This proposal was not in the final agreement.  </a:t>
            </a:r>
          </a:p>
          <a:p>
            <a:pPr lvl="0" defTabSz="914400" eaLnBrk="0" fontAlgn="base" hangingPunct="0">
              <a:spcBef>
                <a:spcPct val="0"/>
              </a:spcBef>
              <a:spcAft>
                <a:spcPct val="0"/>
              </a:spcAft>
            </a:pPr>
            <a:endParaRPr lang="en-US" altLang="en-US" sz="1600" dirty="0">
              <a:solidFill>
                <a:schemeClr val="tx2"/>
              </a:solidFill>
              <a:latin typeface="Abadi Extra Light" panose="020B0204020104020204" pitchFamily="34" charset="0"/>
            </a:endParaRPr>
          </a:p>
        </p:txBody>
      </p:sp>
    </p:spTree>
    <p:extLst>
      <p:ext uri="{BB962C8B-B14F-4D97-AF65-F5344CB8AC3E}">
        <p14:creationId xmlns:p14="http://schemas.microsoft.com/office/powerpoint/2010/main" val="241474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F079B3-E2CF-42D9-A6BF-2C3F3A473FF1}"/>
              </a:ext>
            </a:extLst>
          </p:cNvPr>
          <p:cNvSpPr txBox="1"/>
          <p:nvPr/>
        </p:nvSpPr>
        <p:spPr>
          <a:xfrm>
            <a:off x="4531452" y="803246"/>
            <a:ext cx="3043808" cy="369332"/>
          </a:xfrm>
          <a:prstGeom prst="rect">
            <a:avLst/>
          </a:prstGeom>
          <a:noFill/>
        </p:spPr>
        <p:txBody>
          <a:bodyPr wrap="square" rtlCol="0">
            <a:spAutoFit/>
          </a:bodyPr>
          <a:lstStyle/>
          <a:p>
            <a:pPr lvl="0" defTabSz="914400" eaLnBrk="0" fontAlgn="base" hangingPunct="0">
              <a:spcBef>
                <a:spcPct val="0"/>
              </a:spcBef>
              <a:spcAft>
                <a:spcPct val="0"/>
              </a:spcAft>
            </a:pPr>
            <a:r>
              <a:rPr lang="en-US" altLang="en-US" dirty="0">
                <a:solidFill>
                  <a:schemeClr val="accent2"/>
                </a:solidFill>
                <a:latin typeface="Gill Sans MT" panose="020B0502020104020203" pitchFamily="34" charset="0"/>
                <a:cs typeface="Segoe UI" panose="020B0502040204020203" pitchFamily="34" charset="0"/>
              </a:rPr>
              <a:t>Additional Opioids Allocation</a:t>
            </a:r>
            <a:r>
              <a:rPr lang="en-US" altLang="en-US" dirty="0">
                <a:solidFill>
                  <a:srgbClr val="000000"/>
                </a:solidFill>
                <a:latin typeface="Gill Sans MT" panose="020B0502020104020203" pitchFamily="34" charset="0"/>
                <a:cs typeface="Segoe UI" panose="020B0502040204020203" pitchFamily="34" charset="0"/>
              </a:rPr>
              <a:t> </a:t>
            </a:r>
            <a:endParaRPr lang="en-US" altLang="en-US" sz="1100" dirty="0"/>
          </a:p>
        </p:txBody>
      </p:sp>
      <p:graphicFrame>
        <p:nvGraphicFramePr>
          <p:cNvPr id="4" name="Table 3">
            <a:extLst>
              <a:ext uri="{FF2B5EF4-FFF2-40B4-BE49-F238E27FC236}">
                <a16:creationId xmlns:a16="http://schemas.microsoft.com/office/drawing/2014/main" id="{5763962B-E65F-4CA7-A858-D78E7773B140}"/>
              </a:ext>
            </a:extLst>
          </p:cNvPr>
          <p:cNvGraphicFramePr>
            <a:graphicFrameLocks noGrp="1"/>
          </p:cNvGraphicFramePr>
          <p:nvPr>
            <p:extLst>
              <p:ext uri="{D42A27DB-BD31-4B8C-83A1-F6EECF244321}">
                <p14:modId xmlns:p14="http://schemas.microsoft.com/office/powerpoint/2010/main" val="1976958060"/>
              </p:ext>
            </p:extLst>
          </p:nvPr>
        </p:nvGraphicFramePr>
        <p:xfrm>
          <a:off x="773182" y="1266607"/>
          <a:ext cx="10258341" cy="1801072"/>
        </p:xfrm>
        <a:graphic>
          <a:graphicData uri="http://schemas.openxmlformats.org/drawingml/2006/table">
            <a:tbl>
              <a:tblPr>
                <a:tableStyleId>{5DA37D80-6434-44D0-A028-1B22A696006F}</a:tableStyleId>
              </a:tblPr>
              <a:tblGrid>
                <a:gridCol w="2071120">
                  <a:extLst>
                    <a:ext uri="{9D8B030D-6E8A-4147-A177-3AD203B41FA5}">
                      <a16:colId xmlns:a16="http://schemas.microsoft.com/office/drawing/2014/main" val="2672498046"/>
                    </a:ext>
                  </a:extLst>
                </a:gridCol>
                <a:gridCol w="1316637">
                  <a:extLst>
                    <a:ext uri="{9D8B030D-6E8A-4147-A177-3AD203B41FA5}">
                      <a16:colId xmlns:a16="http://schemas.microsoft.com/office/drawing/2014/main" val="2049917281"/>
                    </a:ext>
                  </a:extLst>
                </a:gridCol>
                <a:gridCol w="1317072">
                  <a:extLst>
                    <a:ext uri="{9D8B030D-6E8A-4147-A177-3AD203B41FA5}">
                      <a16:colId xmlns:a16="http://schemas.microsoft.com/office/drawing/2014/main" val="288763969"/>
                    </a:ext>
                  </a:extLst>
                </a:gridCol>
                <a:gridCol w="1392572">
                  <a:extLst>
                    <a:ext uri="{9D8B030D-6E8A-4147-A177-3AD203B41FA5}">
                      <a16:colId xmlns:a16="http://schemas.microsoft.com/office/drawing/2014/main" val="113975675"/>
                    </a:ext>
                  </a:extLst>
                </a:gridCol>
                <a:gridCol w="1474103">
                  <a:extLst>
                    <a:ext uri="{9D8B030D-6E8A-4147-A177-3AD203B41FA5}">
                      <a16:colId xmlns:a16="http://schemas.microsoft.com/office/drawing/2014/main" val="3433091525"/>
                    </a:ext>
                  </a:extLst>
                </a:gridCol>
                <a:gridCol w="1352987">
                  <a:extLst>
                    <a:ext uri="{9D8B030D-6E8A-4147-A177-3AD203B41FA5}">
                      <a16:colId xmlns:a16="http://schemas.microsoft.com/office/drawing/2014/main" val="1802020554"/>
                    </a:ext>
                  </a:extLst>
                </a:gridCol>
                <a:gridCol w="1333850">
                  <a:extLst>
                    <a:ext uri="{9D8B030D-6E8A-4147-A177-3AD203B41FA5}">
                      <a16:colId xmlns:a16="http://schemas.microsoft.com/office/drawing/2014/main" val="2015103260"/>
                    </a:ext>
                  </a:extLst>
                </a:gridCol>
              </a:tblGrid>
              <a:tr h="558048">
                <a:tc>
                  <a:txBody>
                    <a:bodyPr/>
                    <a:lstStyle/>
                    <a:p>
                      <a:pPr algn="ctr" rtl="0" fontAlgn="base"/>
                      <a:r>
                        <a:rPr lang="en-US" sz="1400" b="1" dirty="0">
                          <a:solidFill>
                            <a:schemeClr val="tx2"/>
                          </a:solidFill>
                          <a:effectLst/>
                        </a:rPr>
                        <a:t>Program </a:t>
                      </a:r>
                      <a:endParaRPr lang="en-US" sz="1400" b="1" i="0" dirty="0">
                        <a:solidFill>
                          <a:schemeClr val="tx2"/>
                        </a:solidFill>
                        <a:effectLst/>
                      </a:endParaRPr>
                    </a:p>
                  </a:txBody>
                  <a:tcPr marL="88113" marR="88113" marT="44056" marB="44056" anchor="ctr"/>
                </a:tc>
                <a:tc>
                  <a:txBody>
                    <a:bodyPr/>
                    <a:lstStyle/>
                    <a:p>
                      <a:pPr algn="ctr" rtl="0" fontAlgn="base"/>
                      <a:r>
                        <a:rPr lang="en-US" sz="1400" b="1" dirty="0">
                          <a:solidFill>
                            <a:schemeClr val="tx2"/>
                          </a:solidFill>
                          <a:effectLst/>
                        </a:rPr>
                        <a:t>FY 17 </a:t>
                      </a:r>
                      <a:endParaRPr lang="en-US" sz="1400" b="1" i="0" dirty="0">
                        <a:solidFill>
                          <a:schemeClr val="tx2"/>
                        </a:solidFill>
                        <a:effectLst/>
                      </a:endParaRPr>
                    </a:p>
                  </a:txBody>
                  <a:tcPr marL="88113" marR="88113" marT="44056" marB="44056" anchor="ctr"/>
                </a:tc>
                <a:tc>
                  <a:txBody>
                    <a:bodyPr/>
                    <a:lstStyle/>
                    <a:p>
                      <a:pPr algn="ctr" rtl="0" fontAlgn="base"/>
                      <a:r>
                        <a:rPr lang="en-US" sz="1400" b="1" dirty="0">
                          <a:solidFill>
                            <a:schemeClr val="tx2"/>
                          </a:solidFill>
                          <a:effectLst/>
                        </a:rPr>
                        <a:t>FY 18 Omnibus </a:t>
                      </a:r>
                      <a:endParaRPr lang="en-US" sz="1400" b="1" i="0" dirty="0">
                        <a:solidFill>
                          <a:schemeClr val="tx2"/>
                        </a:solidFill>
                        <a:effectLst/>
                      </a:endParaRPr>
                    </a:p>
                  </a:txBody>
                  <a:tcPr marL="88113" marR="88113" marT="44056" marB="44056" anchor="ctr"/>
                </a:tc>
                <a:tc>
                  <a:txBody>
                    <a:bodyPr/>
                    <a:lstStyle/>
                    <a:p>
                      <a:pPr algn="ctr" rtl="0" fontAlgn="base"/>
                      <a:r>
                        <a:rPr lang="en-US" sz="1400" b="1" dirty="0">
                          <a:solidFill>
                            <a:schemeClr val="tx2"/>
                          </a:solidFill>
                          <a:effectLst/>
                        </a:rPr>
                        <a:t>President’s FY 19 Request </a:t>
                      </a:r>
                      <a:endParaRPr lang="en-US" sz="1400" b="1" i="0" dirty="0">
                        <a:solidFill>
                          <a:schemeClr val="tx2"/>
                        </a:solidFill>
                        <a:effectLst/>
                      </a:endParaRPr>
                    </a:p>
                  </a:txBody>
                  <a:tcPr marL="88113" marR="88113" marT="44056" marB="44056" anchor="ctr"/>
                </a:tc>
                <a:tc>
                  <a:txBody>
                    <a:bodyPr/>
                    <a:lstStyle/>
                    <a:p>
                      <a:pPr algn="ctr" rtl="0" fontAlgn="base"/>
                      <a:r>
                        <a:rPr lang="en-US" sz="1400" b="1" dirty="0">
                          <a:solidFill>
                            <a:schemeClr val="tx2"/>
                          </a:solidFill>
                          <a:effectLst/>
                        </a:rPr>
                        <a:t>FY 19 Request vs. FY 18 </a:t>
                      </a:r>
                      <a:endParaRPr lang="en-US" sz="1400" b="1" i="0" dirty="0">
                        <a:solidFill>
                          <a:schemeClr val="tx2"/>
                        </a:solidFill>
                        <a:effectLst/>
                      </a:endParaRPr>
                    </a:p>
                  </a:txBody>
                  <a:tcPr marL="88113" marR="88113" marT="44056" marB="44056" anchor="ctr"/>
                </a:tc>
                <a:tc>
                  <a:txBody>
                    <a:bodyPr/>
                    <a:lstStyle/>
                    <a:p>
                      <a:pPr algn="ctr" rtl="0" fontAlgn="base"/>
                      <a:r>
                        <a:rPr lang="en-US" sz="1400" b="1" dirty="0">
                          <a:solidFill>
                            <a:schemeClr val="tx2"/>
                          </a:solidFill>
                          <a:effectLst/>
                        </a:rPr>
                        <a:t>Final FY 19</a:t>
                      </a:r>
                      <a:endParaRPr lang="en-US" sz="1400" b="1" i="0" dirty="0">
                        <a:solidFill>
                          <a:schemeClr val="tx2"/>
                        </a:solidFill>
                        <a:effectLst/>
                      </a:endParaRPr>
                    </a:p>
                  </a:txBody>
                  <a:tcPr marL="88113" marR="88113" marT="44056" marB="44056" anchor="ctr">
                    <a:solidFill>
                      <a:schemeClr val="accent2">
                        <a:lumMod val="20000"/>
                        <a:lumOff val="80000"/>
                      </a:schemeClr>
                    </a:solidFill>
                  </a:tcPr>
                </a:tc>
                <a:tc>
                  <a:txBody>
                    <a:bodyPr/>
                    <a:lstStyle/>
                    <a:p>
                      <a:pPr algn="ctr" rtl="0" fontAlgn="base"/>
                      <a:r>
                        <a:rPr lang="en-US" sz="1400" b="1" dirty="0">
                          <a:solidFill>
                            <a:schemeClr val="tx2"/>
                          </a:solidFill>
                          <a:effectLst/>
                        </a:rPr>
                        <a:t>FY 19 vs. FY 18 </a:t>
                      </a:r>
                      <a:endParaRPr lang="en-US" sz="1400" b="1" i="0" dirty="0">
                        <a:solidFill>
                          <a:schemeClr val="tx2"/>
                        </a:solidFill>
                        <a:effectLst/>
                      </a:endParaRPr>
                    </a:p>
                  </a:txBody>
                  <a:tcPr marL="88113" marR="88113" marT="44056" marB="44056" anchor="ctr">
                    <a:solidFill>
                      <a:schemeClr val="accent2">
                        <a:lumMod val="20000"/>
                        <a:lumOff val="80000"/>
                      </a:schemeClr>
                    </a:solidFill>
                  </a:tcPr>
                </a:tc>
                <a:extLst>
                  <a:ext uri="{0D108BD9-81ED-4DB2-BD59-A6C34878D82A}">
                    <a16:rowId xmlns:a16="http://schemas.microsoft.com/office/drawing/2014/main" val="1170259555"/>
                  </a:ext>
                </a:extLst>
              </a:tr>
              <a:tr h="352451">
                <a:tc>
                  <a:txBody>
                    <a:bodyPr/>
                    <a:lstStyle/>
                    <a:p>
                      <a:pPr algn="l" rtl="0" fontAlgn="base"/>
                      <a:r>
                        <a:rPr lang="en-US" sz="1400" b="1" dirty="0">
                          <a:solidFill>
                            <a:schemeClr val="tx2"/>
                          </a:solidFill>
                          <a:effectLst/>
                        </a:rPr>
                        <a:t>State Targeted Response (STR) to the Opioid Crisis Grants </a:t>
                      </a:r>
                      <a:endParaRPr lang="en-US" sz="1400" b="1" i="0" dirty="0">
                        <a:solidFill>
                          <a:schemeClr val="tx2"/>
                        </a:solidFill>
                        <a:effectLst/>
                      </a:endParaRPr>
                    </a:p>
                  </a:txBody>
                  <a:tcPr marL="88113" marR="88113" marT="44056" marB="44056" anchor="ctr"/>
                </a:tc>
                <a:tc>
                  <a:txBody>
                    <a:bodyPr/>
                    <a:lstStyle/>
                    <a:p>
                      <a:pPr algn="l" rtl="0" fontAlgn="base"/>
                      <a:r>
                        <a:rPr lang="en-US" sz="1400">
                          <a:solidFill>
                            <a:schemeClr val="tx2"/>
                          </a:solidFill>
                          <a:effectLst/>
                        </a:rPr>
                        <a:t>$500,000,000 </a:t>
                      </a:r>
                      <a:endParaRPr lang="en-US" sz="1400" b="0" i="0">
                        <a:solidFill>
                          <a:schemeClr val="tx2"/>
                        </a:solidFill>
                        <a:effectLst/>
                      </a:endParaRPr>
                    </a:p>
                  </a:txBody>
                  <a:tcPr marL="88113" marR="88113" marT="44056" marB="44056" anchor="ctr"/>
                </a:tc>
                <a:tc>
                  <a:txBody>
                    <a:bodyPr/>
                    <a:lstStyle/>
                    <a:p>
                      <a:pPr algn="l" rtl="0" fontAlgn="base"/>
                      <a:r>
                        <a:rPr lang="en-US" sz="1400">
                          <a:solidFill>
                            <a:schemeClr val="tx2"/>
                          </a:solidFill>
                          <a:effectLst/>
                        </a:rPr>
                        <a:t>$500,000,000 </a:t>
                      </a:r>
                      <a:endParaRPr lang="en-US" sz="1400" b="0" i="0">
                        <a:solidFill>
                          <a:schemeClr val="tx2"/>
                        </a:solidFill>
                        <a:effectLst/>
                      </a:endParaRPr>
                    </a:p>
                  </a:txBody>
                  <a:tcPr marL="88113" marR="88113" marT="44056" marB="44056" anchor="ctr"/>
                </a:tc>
                <a:tc>
                  <a:txBody>
                    <a:bodyPr/>
                    <a:lstStyle/>
                    <a:p>
                      <a:pPr algn="l" rtl="0" fontAlgn="base"/>
                      <a:r>
                        <a:rPr lang="en-US" sz="1400" dirty="0">
                          <a:solidFill>
                            <a:schemeClr val="tx2"/>
                          </a:solidFill>
                          <a:effectLst/>
                        </a:rPr>
                        <a:t>$1,000,000,000 </a:t>
                      </a:r>
                      <a:endParaRPr lang="en-US" sz="1400" b="0" i="0" dirty="0">
                        <a:solidFill>
                          <a:schemeClr val="tx2"/>
                        </a:solidFill>
                        <a:effectLst/>
                      </a:endParaRPr>
                    </a:p>
                  </a:txBody>
                  <a:tcPr marL="88113" marR="88113" marT="44056" marB="44056" anchor="ctr"/>
                </a:tc>
                <a:tc>
                  <a:txBody>
                    <a:bodyPr/>
                    <a:lstStyle/>
                    <a:p>
                      <a:pPr algn="l" rtl="0" fontAlgn="base"/>
                      <a:r>
                        <a:rPr lang="en-US" sz="1400">
                          <a:solidFill>
                            <a:schemeClr val="tx2"/>
                          </a:solidFill>
                          <a:effectLst/>
                        </a:rPr>
                        <a:t>+$500,000,000 </a:t>
                      </a:r>
                      <a:endParaRPr lang="en-US" sz="1400" b="0" i="0">
                        <a:solidFill>
                          <a:schemeClr val="tx2"/>
                        </a:solidFill>
                        <a:effectLst/>
                      </a:endParaRPr>
                    </a:p>
                  </a:txBody>
                  <a:tcPr marL="88113" marR="88113" marT="44056" marB="44056" anchor="ctr"/>
                </a:tc>
                <a:tc>
                  <a:txBody>
                    <a:bodyPr/>
                    <a:lstStyle/>
                    <a:p>
                      <a:pPr algn="l" rtl="0" fontAlgn="base"/>
                      <a:r>
                        <a:rPr lang="en-US" sz="1400" b="1" dirty="0">
                          <a:solidFill>
                            <a:schemeClr val="tx2"/>
                          </a:solidFill>
                          <a:effectLst/>
                        </a:rPr>
                        <a:t>Not funded </a:t>
                      </a:r>
                      <a:endParaRPr lang="en-US" sz="1400" b="1" i="0" dirty="0">
                        <a:solidFill>
                          <a:schemeClr val="tx2"/>
                        </a:solidFill>
                        <a:effectLst/>
                      </a:endParaRPr>
                    </a:p>
                  </a:txBody>
                  <a:tcPr marL="88113" marR="88113" marT="44056" marB="44056" anchor="ctr">
                    <a:solidFill>
                      <a:schemeClr val="accent2">
                        <a:lumMod val="20000"/>
                        <a:lumOff val="80000"/>
                      </a:schemeClr>
                    </a:solidFill>
                  </a:tcPr>
                </a:tc>
                <a:tc>
                  <a:txBody>
                    <a:bodyPr/>
                    <a:lstStyle/>
                    <a:p>
                      <a:pPr algn="l" rtl="0" fontAlgn="base"/>
                      <a:r>
                        <a:rPr lang="en-US" sz="1400" b="1" dirty="0">
                          <a:solidFill>
                            <a:schemeClr val="tx2"/>
                          </a:solidFill>
                          <a:effectLst/>
                        </a:rPr>
                        <a:t>N/A </a:t>
                      </a:r>
                      <a:endParaRPr lang="en-US" sz="1400" b="1" i="0" dirty="0">
                        <a:solidFill>
                          <a:schemeClr val="tx2"/>
                        </a:solidFill>
                        <a:effectLst/>
                      </a:endParaRPr>
                    </a:p>
                  </a:txBody>
                  <a:tcPr marL="88113" marR="88113" marT="44056" marB="44056" anchor="ctr">
                    <a:solidFill>
                      <a:schemeClr val="accent2">
                        <a:lumMod val="20000"/>
                        <a:lumOff val="80000"/>
                      </a:schemeClr>
                    </a:solidFill>
                  </a:tcPr>
                </a:tc>
                <a:extLst>
                  <a:ext uri="{0D108BD9-81ED-4DB2-BD59-A6C34878D82A}">
                    <a16:rowId xmlns:a16="http://schemas.microsoft.com/office/drawing/2014/main" val="4293712762"/>
                  </a:ext>
                </a:extLst>
              </a:tr>
              <a:tr h="484621">
                <a:tc>
                  <a:txBody>
                    <a:bodyPr/>
                    <a:lstStyle/>
                    <a:p>
                      <a:pPr algn="l" rtl="0" fontAlgn="base"/>
                      <a:r>
                        <a:rPr lang="en-US" sz="1400" b="1" dirty="0">
                          <a:solidFill>
                            <a:schemeClr val="tx2"/>
                          </a:solidFill>
                          <a:effectLst/>
                        </a:rPr>
                        <a:t>State Opioid Response (</a:t>
                      </a:r>
                      <a:r>
                        <a:rPr lang="en-US" sz="1400" b="1" dirty="0" err="1">
                          <a:solidFill>
                            <a:schemeClr val="tx2"/>
                          </a:solidFill>
                          <a:effectLst/>
                        </a:rPr>
                        <a:t>SOR</a:t>
                      </a:r>
                      <a:r>
                        <a:rPr lang="en-US" sz="1400" b="1" dirty="0">
                          <a:solidFill>
                            <a:schemeClr val="tx2"/>
                          </a:solidFill>
                          <a:effectLst/>
                        </a:rPr>
                        <a:t>) Grants </a:t>
                      </a:r>
                      <a:endParaRPr lang="en-US" sz="1400" b="1" i="0" dirty="0">
                        <a:solidFill>
                          <a:schemeClr val="tx2"/>
                        </a:solidFill>
                        <a:effectLst/>
                      </a:endParaRPr>
                    </a:p>
                  </a:txBody>
                  <a:tcPr marL="88113" marR="88113" marT="44056" marB="44056" anchor="ctr"/>
                </a:tc>
                <a:tc>
                  <a:txBody>
                    <a:bodyPr/>
                    <a:lstStyle/>
                    <a:p>
                      <a:pPr algn="l" rtl="0" fontAlgn="base"/>
                      <a:r>
                        <a:rPr lang="en-US" sz="1400" dirty="0">
                          <a:solidFill>
                            <a:schemeClr val="tx2"/>
                          </a:solidFill>
                          <a:effectLst/>
                        </a:rPr>
                        <a:t>N/A </a:t>
                      </a:r>
                      <a:endParaRPr lang="en-US" sz="1400" b="0" i="0" dirty="0">
                        <a:solidFill>
                          <a:schemeClr val="tx2"/>
                        </a:solidFill>
                        <a:effectLst/>
                      </a:endParaRPr>
                    </a:p>
                  </a:txBody>
                  <a:tcPr marL="88113" marR="88113" marT="44056" marB="44056" anchor="ctr"/>
                </a:tc>
                <a:tc>
                  <a:txBody>
                    <a:bodyPr/>
                    <a:lstStyle/>
                    <a:p>
                      <a:pPr algn="l" rtl="0" fontAlgn="base"/>
                      <a:r>
                        <a:rPr lang="en-US" sz="1400" dirty="0">
                          <a:solidFill>
                            <a:schemeClr val="tx2"/>
                          </a:solidFill>
                          <a:effectLst/>
                        </a:rPr>
                        <a:t>$1,000,000,000</a:t>
                      </a:r>
                      <a:endParaRPr lang="en-US" sz="1400" b="0" i="0" dirty="0">
                        <a:solidFill>
                          <a:schemeClr val="tx2"/>
                        </a:solidFill>
                        <a:effectLst/>
                      </a:endParaRPr>
                    </a:p>
                  </a:txBody>
                  <a:tcPr marL="88113" marR="88113" marT="44056" marB="44056" anchor="ctr"/>
                </a:tc>
                <a:tc>
                  <a:txBody>
                    <a:bodyPr/>
                    <a:lstStyle/>
                    <a:p>
                      <a:pPr algn="l" rtl="0" fontAlgn="base"/>
                      <a:r>
                        <a:rPr lang="en-US" sz="1400">
                          <a:solidFill>
                            <a:schemeClr val="tx2"/>
                          </a:solidFill>
                          <a:effectLst/>
                        </a:rPr>
                        <a:t>Not funded </a:t>
                      </a:r>
                      <a:endParaRPr lang="en-US" sz="1400" b="0" i="0">
                        <a:solidFill>
                          <a:schemeClr val="tx2"/>
                        </a:solidFill>
                        <a:effectLst/>
                      </a:endParaRPr>
                    </a:p>
                  </a:txBody>
                  <a:tcPr marL="88113" marR="88113" marT="44056" marB="44056" anchor="ctr"/>
                </a:tc>
                <a:tc>
                  <a:txBody>
                    <a:bodyPr/>
                    <a:lstStyle/>
                    <a:p>
                      <a:pPr algn="l" rtl="0" fontAlgn="base"/>
                      <a:r>
                        <a:rPr lang="en-US" sz="1400">
                          <a:solidFill>
                            <a:schemeClr val="tx2"/>
                          </a:solidFill>
                          <a:effectLst/>
                        </a:rPr>
                        <a:t>-$1,000,000,000 </a:t>
                      </a:r>
                      <a:endParaRPr lang="en-US" sz="1400" b="0" i="0">
                        <a:solidFill>
                          <a:schemeClr val="tx2"/>
                        </a:solidFill>
                        <a:effectLst/>
                      </a:endParaRPr>
                    </a:p>
                  </a:txBody>
                  <a:tcPr marL="88113" marR="88113" marT="44056" marB="44056" anchor="ctr"/>
                </a:tc>
                <a:tc>
                  <a:txBody>
                    <a:bodyPr/>
                    <a:lstStyle/>
                    <a:p>
                      <a:pPr algn="l" rtl="0" fontAlgn="base"/>
                      <a:r>
                        <a:rPr lang="en-US" sz="1400" b="1" dirty="0">
                          <a:solidFill>
                            <a:schemeClr val="tx2"/>
                          </a:solidFill>
                          <a:effectLst/>
                        </a:rPr>
                        <a:t>$1,500,000,000</a:t>
                      </a:r>
                      <a:endParaRPr lang="en-US" sz="1400" b="1" i="0" dirty="0">
                        <a:solidFill>
                          <a:schemeClr val="tx2"/>
                        </a:solidFill>
                        <a:effectLst/>
                      </a:endParaRPr>
                    </a:p>
                  </a:txBody>
                  <a:tcPr marL="88113" marR="88113" marT="44056" marB="44056" anchor="ctr">
                    <a:solidFill>
                      <a:schemeClr val="accent2">
                        <a:lumMod val="20000"/>
                        <a:lumOff val="80000"/>
                      </a:schemeClr>
                    </a:solidFill>
                  </a:tcPr>
                </a:tc>
                <a:tc>
                  <a:txBody>
                    <a:bodyPr/>
                    <a:lstStyle/>
                    <a:p>
                      <a:pPr algn="l" rtl="0" fontAlgn="base"/>
                      <a:r>
                        <a:rPr lang="en-US" sz="1400" b="1" dirty="0">
                          <a:solidFill>
                            <a:schemeClr val="tx2"/>
                          </a:solidFill>
                          <a:effectLst/>
                        </a:rPr>
                        <a:t>+$500,000,000</a:t>
                      </a:r>
                      <a:endParaRPr lang="en-US" sz="1400" b="1" i="0" dirty="0">
                        <a:solidFill>
                          <a:schemeClr val="tx2"/>
                        </a:solidFill>
                        <a:effectLst/>
                      </a:endParaRPr>
                    </a:p>
                  </a:txBody>
                  <a:tcPr marL="88113" marR="88113" marT="44056" marB="44056" anchor="ctr">
                    <a:solidFill>
                      <a:schemeClr val="accent2">
                        <a:lumMod val="20000"/>
                        <a:lumOff val="80000"/>
                      </a:schemeClr>
                    </a:solidFill>
                  </a:tcPr>
                </a:tc>
                <a:extLst>
                  <a:ext uri="{0D108BD9-81ED-4DB2-BD59-A6C34878D82A}">
                    <a16:rowId xmlns:a16="http://schemas.microsoft.com/office/drawing/2014/main" val="1848727197"/>
                  </a:ext>
                </a:extLst>
              </a:tr>
            </a:tbl>
          </a:graphicData>
        </a:graphic>
      </p:graphicFrame>
      <p:sp>
        <p:nvSpPr>
          <p:cNvPr id="5" name="TextBox 4">
            <a:extLst>
              <a:ext uri="{FF2B5EF4-FFF2-40B4-BE49-F238E27FC236}">
                <a16:creationId xmlns:a16="http://schemas.microsoft.com/office/drawing/2014/main" id="{89AC3EE5-B100-49A3-A2C2-AFFAF5DCC70F}"/>
              </a:ext>
            </a:extLst>
          </p:cNvPr>
          <p:cNvSpPr txBox="1"/>
          <p:nvPr/>
        </p:nvSpPr>
        <p:spPr>
          <a:xfrm>
            <a:off x="1222342" y="3291089"/>
            <a:ext cx="9747316" cy="2585323"/>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tx2"/>
                </a:solidFill>
              </a:rPr>
              <a:t>Senate Appropriations Committee Report to Accompany FY 2019 funding</a:t>
            </a:r>
            <a:r>
              <a:rPr lang="en-US" dirty="0">
                <a:solidFill>
                  <a:schemeClr val="tx2"/>
                </a:solidFill>
              </a:rPr>
              <a:t>:  “The Committee recognizes the work moving forward under the SOR program and the State Targeted Response to the Opioid Abuse Crisis grant program. </a:t>
            </a:r>
            <a:r>
              <a:rPr lang="en-US" b="1" dirty="0">
                <a:solidFill>
                  <a:schemeClr val="tx2"/>
                </a:solidFill>
              </a:rPr>
              <a:t>The Committee directs SAMHSA to ensure these resources are aligned with the State plan developed by each State’s alcohol and drug agency as defined by the agency that manages the SAPT Block Grant. This will ensure continuity of funding and coordination of efforts within each State system.” </a:t>
            </a:r>
          </a:p>
          <a:p>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STR; SOR – critical message: </a:t>
            </a:r>
            <a:r>
              <a:rPr lang="en-US" dirty="0">
                <a:solidFill>
                  <a:schemeClr val="tx2"/>
                </a:solidFill>
              </a:rPr>
              <a:t>Congress and the Administration support significant resources to States to address the opioid crisis.</a:t>
            </a:r>
            <a:endParaRPr lang="en-US" b="1" dirty="0">
              <a:solidFill>
                <a:schemeClr val="tx2"/>
              </a:solidFill>
            </a:endParaRPr>
          </a:p>
        </p:txBody>
      </p:sp>
      <p:sp>
        <p:nvSpPr>
          <p:cNvPr id="3" name="Slide Number Placeholder 2">
            <a:extLst>
              <a:ext uri="{FF2B5EF4-FFF2-40B4-BE49-F238E27FC236}">
                <a16:creationId xmlns:a16="http://schemas.microsoft.com/office/drawing/2014/main" id="{F3EFDE74-60C9-4208-9BE9-5D3F928669BB}"/>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264307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703C5C2-53EB-411A-BC85-9AC5E73675CD}"/>
              </a:ext>
            </a:extLst>
          </p:cNvPr>
          <p:cNvGraphicFramePr>
            <a:graphicFrameLocks noGrp="1"/>
          </p:cNvGraphicFramePr>
          <p:nvPr>
            <p:extLst>
              <p:ext uri="{D42A27DB-BD31-4B8C-83A1-F6EECF244321}">
                <p14:modId xmlns:p14="http://schemas.microsoft.com/office/powerpoint/2010/main" val="643706127"/>
              </p:ext>
            </p:extLst>
          </p:nvPr>
        </p:nvGraphicFramePr>
        <p:xfrm>
          <a:off x="794318" y="1678730"/>
          <a:ext cx="10592174" cy="3238640"/>
        </p:xfrm>
        <a:graphic>
          <a:graphicData uri="http://schemas.openxmlformats.org/drawingml/2006/table">
            <a:tbl>
              <a:tblPr>
                <a:tableStyleId>{5DA37D80-6434-44D0-A028-1B22A696006F}</a:tableStyleId>
              </a:tblPr>
              <a:tblGrid>
                <a:gridCol w="3485451">
                  <a:extLst>
                    <a:ext uri="{9D8B030D-6E8A-4147-A177-3AD203B41FA5}">
                      <a16:colId xmlns:a16="http://schemas.microsoft.com/office/drawing/2014/main" val="950029811"/>
                    </a:ext>
                  </a:extLst>
                </a:gridCol>
                <a:gridCol w="1121790">
                  <a:extLst>
                    <a:ext uri="{9D8B030D-6E8A-4147-A177-3AD203B41FA5}">
                      <a16:colId xmlns:a16="http://schemas.microsoft.com/office/drawing/2014/main" val="3323779075"/>
                    </a:ext>
                  </a:extLst>
                </a:gridCol>
                <a:gridCol w="1131216">
                  <a:extLst>
                    <a:ext uri="{9D8B030D-6E8A-4147-A177-3AD203B41FA5}">
                      <a16:colId xmlns:a16="http://schemas.microsoft.com/office/drawing/2014/main" val="3902788859"/>
                    </a:ext>
                  </a:extLst>
                </a:gridCol>
                <a:gridCol w="1131217">
                  <a:extLst>
                    <a:ext uri="{9D8B030D-6E8A-4147-A177-3AD203B41FA5}">
                      <a16:colId xmlns:a16="http://schemas.microsoft.com/office/drawing/2014/main" val="1109051370"/>
                    </a:ext>
                  </a:extLst>
                </a:gridCol>
                <a:gridCol w="1244338">
                  <a:extLst>
                    <a:ext uri="{9D8B030D-6E8A-4147-A177-3AD203B41FA5}">
                      <a16:colId xmlns:a16="http://schemas.microsoft.com/office/drawing/2014/main" val="2090363038"/>
                    </a:ext>
                  </a:extLst>
                </a:gridCol>
                <a:gridCol w="1131216">
                  <a:extLst>
                    <a:ext uri="{9D8B030D-6E8A-4147-A177-3AD203B41FA5}">
                      <a16:colId xmlns:a16="http://schemas.microsoft.com/office/drawing/2014/main" val="619948213"/>
                    </a:ext>
                  </a:extLst>
                </a:gridCol>
                <a:gridCol w="1346946">
                  <a:extLst>
                    <a:ext uri="{9D8B030D-6E8A-4147-A177-3AD203B41FA5}">
                      <a16:colId xmlns:a16="http://schemas.microsoft.com/office/drawing/2014/main" val="3972436270"/>
                    </a:ext>
                  </a:extLst>
                </a:gridCol>
              </a:tblGrid>
              <a:tr h="366850">
                <a:tc>
                  <a:txBody>
                    <a:bodyPr/>
                    <a:lstStyle/>
                    <a:p>
                      <a:pPr algn="ctr" rtl="0" fontAlgn="base"/>
                      <a:r>
                        <a:rPr lang="en-US" sz="1400" b="1" dirty="0">
                          <a:solidFill>
                            <a:schemeClr val="tx2"/>
                          </a:solidFill>
                          <a:effectLst/>
                        </a:rPr>
                        <a:t>Program </a:t>
                      </a:r>
                      <a:endParaRPr lang="en-US" sz="3200" b="1" i="0" dirty="0">
                        <a:solidFill>
                          <a:schemeClr val="tx2"/>
                        </a:solidFill>
                        <a:effectLst/>
                      </a:endParaRPr>
                    </a:p>
                  </a:txBody>
                  <a:tcPr marL="67831" marR="67831" marT="33916" marB="33916" anchor="ctr"/>
                </a:tc>
                <a:tc>
                  <a:txBody>
                    <a:bodyPr/>
                    <a:lstStyle/>
                    <a:p>
                      <a:pPr algn="ctr" rtl="0" fontAlgn="base"/>
                      <a:r>
                        <a:rPr lang="en-US" sz="1400" b="1" dirty="0">
                          <a:solidFill>
                            <a:schemeClr val="tx2"/>
                          </a:solidFill>
                          <a:effectLst/>
                        </a:rPr>
                        <a:t>FY 17 </a:t>
                      </a:r>
                      <a:endParaRPr lang="en-US" sz="3200" b="1" i="0" dirty="0">
                        <a:solidFill>
                          <a:schemeClr val="tx2"/>
                        </a:solidFill>
                        <a:effectLst/>
                      </a:endParaRPr>
                    </a:p>
                  </a:txBody>
                  <a:tcPr marL="67831" marR="67831" marT="33916" marB="33916" anchor="ctr"/>
                </a:tc>
                <a:tc>
                  <a:txBody>
                    <a:bodyPr/>
                    <a:lstStyle/>
                    <a:p>
                      <a:pPr algn="ctr" rtl="0" fontAlgn="base"/>
                      <a:r>
                        <a:rPr lang="en-US" sz="1400" b="1">
                          <a:solidFill>
                            <a:schemeClr val="tx2"/>
                          </a:solidFill>
                          <a:effectLst/>
                        </a:rPr>
                        <a:t>FY 18 Omnibus </a:t>
                      </a:r>
                      <a:endParaRPr lang="en-US" sz="3200" b="1" i="0">
                        <a:solidFill>
                          <a:schemeClr val="tx2"/>
                        </a:solidFill>
                        <a:effectLst/>
                      </a:endParaRPr>
                    </a:p>
                  </a:txBody>
                  <a:tcPr marL="67831" marR="67831" marT="33916" marB="33916" anchor="ctr"/>
                </a:tc>
                <a:tc>
                  <a:txBody>
                    <a:bodyPr/>
                    <a:lstStyle/>
                    <a:p>
                      <a:pPr algn="ctr" rtl="0" fontAlgn="base"/>
                      <a:r>
                        <a:rPr lang="en-US" sz="1400" b="1" dirty="0">
                          <a:solidFill>
                            <a:schemeClr val="tx2"/>
                          </a:solidFill>
                          <a:effectLst/>
                        </a:rPr>
                        <a:t>President’s FY 19 Request </a:t>
                      </a:r>
                      <a:endParaRPr lang="en-US" sz="3200" b="1" i="0" dirty="0">
                        <a:solidFill>
                          <a:schemeClr val="tx2"/>
                        </a:solidFill>
                        <a:effectLst/>
                      </a:endParaRPr>
                    </a:p>
                  </a:txBody>
                  <a:tcPr marL="67831" marR="67831" marT="33916" marB="33916" anchor="ctr"/>
                </a:tc>
                <a:tc>
                  <a:txBody>
                    <a:bodyPr/>
                    <a:lstStyle/>
                    <a:p>
                      <a:pPr algn="ctr" rtl="0" fontAlgn="base"/>
                      <a:r>
                        <a:rPr lang="en-US" sz="1400" b="1">
                          <a:solidFill>
                            <a:schemeClr val="tx2"/>
                          </a:solidFill>
                          <a:effectLst/>
                        </a:rPr>
                        <a:t>FY 19 Request vs. FY 18 </a:t>
                      </a:r>
                      <a:endParaRPr lang="en-US" sz="3200" b="1" i="0">
                        <a:solidFill>
                          <a:schemeClr val="tx2"/>
                        </a:solidFill>
                        <a:effectLst/>
                      </a:endParaRPr>
                    </a:p>
                  </a:txBody>
                  <a:tcPr marL="67831" marR="67831" marT="33916" marB="33916"/>
                </a:tc>
                <a:tc>
                  <a:txBody>
                    <a:bodyPr/>
                    <a:lstStyle/>
                    <a:p>
                      <a:pPr algn="ctr" rtl="0" fontAlgn="base"/>
                      <a:r>
                        <a:rPr lang="en-US" sz="1200" b="1" dirty="0">
                          <a:solidFill>
                            <a:schemeClr val="tx2"/>
                          </a:solidFill>
                          <a:effectLst/>
                        </a:rPr>
                        <a:t>FY 2019 </a:t>
                      </a:r>
                      <a:endParaRPr lang="en-US" sz="3200" b="1" i="0" dirty="0">
                        <a:solidFill>
                          <a:schemeClr val="tx2"/>
                        </a:solidFill>
                        <a:effectLst/>
                      </a:endParaRPr>
                    </a:p>
                  </a:txBody>
                  <a:tcPr marL="67831" marR="67831" marT="33916" marB="33916" anchor="ctr">
                    <a:solidFill>
                      <a:schemeClr val="accent2">
                        <a:lumMod val="20000"/>
                        <a:lumOff val="80000"/>
                      </a:schemeClr>
                    </a:solidFill>
                  </a:tcPr>
                </a:tc>
                <a:tc>
                  <a:txBody>
                    <a:bodyPr/>
                    <a:lstStyle/>
                    <a:p>
                      <a:pPr algn="ctr" rtl="0" fontAlgn="base"/>
                      <a:r>
                        <a:rPr lang="en-US" sz="1200" b="1" dirty="0">
                          <a:solidFill>
                            <a:schemeClr val="tx2"/>
                          </a:solidFill>
                          <a:effectLst/>
                        </a:rPr>
                        <a:t>FY 19 vs. FY 18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1204584152"/>
                  </a:ext>
                </a:extLst>
              </a:tr>
              <a:tr h="266800">
                <a:tc>
                  <a:txBody>
                    <a:bodyPr/>
                    <a:lstStyle/>
                    <a:p>
                      <a:pPr algn="l" rtl="0" fontAlgn="base"/>
                      <a:r>
                        <a:rPr lang="en-US" sz="1400">
                          <a:solidFill>
                            <a:schemeClr val="tx2"/>
                          </a:solidFill>
                          <a:effectLst/>
                        </a:rPr>
                        <a:t>CSAT TOTAL </a:t>
                      </a:r>
                      <a:endParaRPr lang="en-US" sz="3200" b="1" i="0">
                        <a:solidFill>
                          <a:schemeClr val="tx2"/>
                        </a:solidFill>
                        <a:effectLst/>
                      </a:endParaRPr>
                    </a:p>
                  </a:txBody>
                  <a:tcPr marL="67831" marR="67831" marT="33916" marB="33916" anchor="ctr"/>
                </a:tc>
                <a:tc>
                  <a:txBody>
                    <a:bodyPr/>
                    <a:lstStyle/>
                    <a:p>
                      <a:pPr algn="l" rtl="0" fontAlgn="base"/>
                      <a:r>
                        <a:rPr lang="en-US" sz="1200" dirty="0">
                          <a:solidFill>
                            <a:schemeClr val="tx2"/>
                          </a:solidFill>
                          <a:effectLst/>
                        </a:rPr>
                        <a:t>$354,427,000</a:t>
                      </a:r>
                      <a:endParaRPr lang="en-US" sz="1200" b="0" i="0" dirty="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$403,427,000</a:t>
                      </a:r>
                      <a:endParaRPr lang="en-US" sz="3200" b="0" i="0" dirty="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$255,318,000</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-$148,109,000 </a:t>
                      </a:r>
                      <a:endParaRPr lang="en-US" sz="3200" b="0" i="0">
                        <a:solidFill>
                          <a:schemeClr val="tx2"/>
                        </a:solidFill>
                        <a:effectLst/>
                      </a:endParaRPr>
                    </a:p>
                  </a:txBody>
                  <a:tcPr marL="67831" marR="67831" marT="33916" marB="33916" anchor="ctr"/>
                </a:tc>
                <a:tc>
                  <a:txBody>
                    <a:bodyPr/>
                    <a:lstStyle/>
                    <a:p>
                      <a:pPr algn="l" rtl="0" fontAlgn="base"/>
                      <a:r>
                        <a:rPr lang="en-US" sz="1400" b="1" dirty="0">
                          <a:solidFill>
                            <a:schemeClr val="tx2"/>
                          </a:solidFill>
                          <a:effectLst/>
                        </a:rPr>
                        <a:t>$458,677,000</a:t>
                      </a:r>
                      <a:endParaRPr lang="en-US" sz="3200" b="1" i="0"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rgbClr val="00B050"/>
                          </a:solidFill>
                          <a:effectLst/>
                        </a:rPr>
                        <a:t>+$55,250,000 </a:t>
                      </a:r>
                      <a:endParaRPr lang="en-US" sz="3200" b="1" i="0" dirty="0">
                        <a:solidFill>
                          <a:srgbClr val="00B050"/>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2350494770"/>
                  </a:ext>
                </a:extLst>
              </a:tr>
              <a:tr h="266800">
                <a:tc>
                  <a:txBody>
                    <a:bodyPr/>
                    <a:lstStyle/>
                    <a:p>
                      <a:pPr algn="l" rtl="0" fontAlgn="base"/>
                      <a:r>
                        <a:rPr lang="en-US" sz="1400">
                          <a:solidFill>
                            <a:schemeClr val="tx2"/>
                          </a:solidFill>
                          <a:effectLst/>
                        </a:rPr>
                        <a:t>Addiction Technology Transfer Centers (ATTCs) </a:t>
                      </a:r>
                      <a:endParaRPr lang="en-US" sz="3200" b="1" i="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$9,046,000 </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$9,046,000 </a:t>
                      </a:r>
                      <a:endParaRPr lang="en-US" sz="3200" b="0" i="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$9,046,000 </a:t>
                      </a:r>
                      <a:endParaRPr lang="en-US" sz="3200" b="0" i="0" dirty="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Level </a:t>
                      </a:r>
                      <a:endParaRPr lang="en-US" sz="3200" b="0" i="0" dirty="0">
                        <a:solidFill>
                          <a:schemeClr val="tx2"/>
                        </a:solidFill>
                        <a:effectLst/>
                      </a:endParaRPr>
                    </a:p>
                  </a:txBody>
                  <a:tcPr marL="67831" marR="67831" marT="33916" marB="33916" anchor="ctr"/>
                </a:tc>
                <a:tc>
                  <a:txBody>
                    <a:bodyPr/>
                    <a:lstStyle/>
                    <a:p>
                      <a:pPr algn="l" rtl="0" fontAlgn="base"/>
                      <a:r>
                        <a:rPr lang="en-US" sz="1400" b="1" dirty="0">
                          <a:solidFill>
                            <a:schemeClr val="tx2"/>
                          </a:solidFill>
                          <a:effectLst/>
                        </a:rPr>
                        <a:t>$9,046,000 </a:t>
                      </a:r>
                      <a:endParaRPr lang="en-US" sz="3200" b="1" i="0"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1591957057"/>
                  </a:ext>
                </a:extLst>
              </a:tr>
              <a:tr h="216558">
                <a:tc>
                  <a:txBody>
                    <a:bodyPr/>
                    <a:lstStyle/>
                    <a:p>
                      <a:pPr algn="l" rtl="0" fontAlgn="base"/>
                      <a:r>
                        <a:rPr lang="en-US" sz="1400" dirty="0">
                          <a:solidFill>
                            <a:schemeClr val="tx2"/>
                          </a:solidFill>
                          <a:effectLst/>
                        </a:rPr>
                        <a:t>Building Communities of Recovery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$5,000,000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-$2,000,000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$6,000,000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rgbClr val="00B050"/>
                          </a:solidFill>
                          <a:effectLst/>
                        </a:rPr>
                        <a:t>+$1,000,000 </a:t>
                      </a:r>
                      <a:endParaRPr lang="en-US" sz="3200" b="1" i="0" dirty="0">
                        <a:solidFill>
                          <a:srgbClr val="00B050"/>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4265572717"/>
                  </a:ext>
                </a:extLst>
              </a:tr>
              <a:tr h="266800">
                <a:tc>
                  <a:txBody>
                    <a:bodyPr/>
                    <a:lstStyle/>
                    <a:p>
                      <a:pPr algn="l" rtl="0" fontAlgn="base"/>
                      <a:r>
                        <a:rPr lang="en-US" sz="1400" dirty="0">
                          <a:solidFill>
                            <a:schemeClr val="tx2"/>
                          </a:solidFill>
                          <a:effectLst/>
                        </a:rPr>
                        <a:t>Children and Families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$29,605,000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$29,605,000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$29,605,000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Level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$29,605,000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1063017811"/>
                  </a:ext>
                </a:extLst>
              </a:tr>
              <a:tr h="266800">
                <a:tc>
                  <a:txBody>
                    <a:bodyPr/>
                    <a:lstStyle/>
                    <a:p>
                      <a:pPr algn="l" rtl="0" fontAlgn="base"/>
                      <a:r>
                        <a:rPr lang="en-US" sz="1400" dirty="0">
                          <a:solidFill>
                            <a:schemeClr val="tx2"/>
                          </a:solidFill>
                          <a:effectLst/>
                        </a:rPr>
                        <a:t>Criminal Justice Activities </a:t>
                      </a:r>
                      <a:endParaRPr lang="en-US" sz="3200" b="1" i="0" dirty="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$78,000,000 </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$89,000,000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$78,000,000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-$11,000,000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$89,000,000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a:solidFill>
                            <a:schemeClr val="tx2"/>
                          </a:solidFill>
                          <a:effectLst/>
                        </a:rPr>
                        <a:t>Level </a:t>
                      </a:r>
                      <a:endParaRPr lang="en-US" sz="3200" b="1" i="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2182261766"/>
                  </a:ext>
                </a:extLst>
              </a:tr>
              <a:tr h="266800">
                <a:tc>
                  <a:txBody>
                    <a:bodyPr/>
                    <a:lstStyle/>
                    <a:p>
                      <a:pPr algn="l" rtl="0" fontAlgn="base"/>
                      <a:r>
                        <a:rPr lang="en-US" sz="1400" i="1" dirty="0">
                          <a:solidFill>
                            <a:schemeClr val="tx2"/>
                          </a:solidFill>
                          <a:effectLst/>
                        </a:rPr>
                        <a:t>     Drug Courts </a:t>
                      </a:r>
                      <a:endParaRPr lang="en-US" sz="3200" b="1" i="1" dirty="0">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$60,000,000 </a:t>
                      </a:r>
                      <a:endParaRPr lang="en-US" sz="3200" b="0" i="1" dirty="0">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$70,000,000 </a:t>
                      </a:r>
                      <a:endParaRPr lang="en-US" sz="3200" b="0" i="1" dirty="0">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$60,000,000 </a:t>
                      </a:r>
                      <a:endParaRPr lang="en-US" sz="3200" b="0" i="1" dirty="0">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-10,000,000 </a:t>
                      </a:r>
                      <a:endParaRPr lang="en-US" sz="3200" b="0" i="1" dirty="0">
                        <a:solidFill>
                          <a:schemeClr val="tx2"/>
                        </a:solidFill>
                        <a:effectLst/>
                      </a:endParaRPr>
                    </a:p>
                  </a:txBody>
                  <a:tcPr marL="67831" marR="67831" marT="33916" marB="33916" anchor="ctr"/>
                </a:tc>
                <a:tc>
                  <a:txBody>
                    <a:bodyPr/>
                    <a:lstStyle/>
                    <a:p>
                      <a:pPr algn="l" rtl="0" fontAlgn="base"/>
                      <a:r>
                        <a:rPr lang="en-US" sz="1400" b="1" i="1" dirty="0">
                          <a:solidFill>
                            <a:schemeClr val="tx2"/>
                          </a:solidFill>
                          <a:effectLst/>
                        </a:rPr>
                        <a:t>$70,000,000 </a:t>
                      </a:r>
                      <a:endParaRPr lang="en-US" sz="3200" b="1" i="1"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i="1" dirty="0">
                          <a:solidFill>
                            <a:schemeClr val="tx2"/>
                          </a:solidFill>
                          <a:effectLst/>
                        </a:rPr>
                        <a:t>Level </a:t>
                      </a:r>
                      <a:endParaRPr lang="en-US" sz="3200" b="1" i="1"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3904584530"/>
                  </a:ext>
                </a:extLst>
              </a:tr>
              <a:tr h="266800">
                <a:tc>
                  <a:txBody>
                    <a:bodyPr/>
                    <a:lstStyle/>
                    <a:p>
                      <a:pPr algn="l" rtl="0" fontAlgn="base"/>
                      <a:r>
                        <a:rPr lang="en-US" sz="1400" dirty="0">
                          <a:solidFill>
                            <a:schemeClr val="tx2"/>
                          </a:solidFill>
                          <a:effectLst/>
                        </a:rPr>
                        <a:t>First Responder Training*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$12,000,000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$36,000,000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$12,000,000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-$24,000,000  </a:t>
                      </a:r>
                      <a:endParaRPr lang="en-US" sz="3200" b="0" i="0">
                        <a:solidFill>
                          <a:schemeClr val="tx2"/>
                        </a:solidFill>
                        <a:effectLst/>
                      </a:endParaRPr>
                    </a:p>
                  </a:txBody>
                  <a:tcPr marL="67831" marR="67831" marT="33916" marB="33916" anchor="ctr"/>
                </a:tc>
                <a:tc>
                  <a:txBody>
                    <a:bodyPr/>
                    <a:lstStyle/>
                    <a:p>
                      <a:pPr algn="l" rtl="0" fontAlgn="base"/>
                      <a:r>
                        <a:rPr lang="en-US" sz="1400" b="1" dirty="0">
                          <a:solidFill>
                            <a:schemeClr val="tx2"/>
                          </a:solidFill>
                          <a:effectLst/>
                        </a:rPr>
                        <a:t>$36,000,000 </a:t>
                      </a:r>
                      <a:endParaRPr lang="en-US" sz="3200" b="1" i="0"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3623250362"/>
                  </a:ext>
                </a:extLst>
              </a:tr>
              <a:tr h="266800">
                <a:tc>
                  <a:txBody>
                    <a:bodyPr/>
                    <a:lstStyle/>
                    <a:p>
                      <a:pPr algn="l" rtl="0" fontAlgn="base"/>
                      <a:r>
                        <a:rPr lang="en-US" sz="1400" i="1" dirty="0">
                          <a:solidFill>
                            <a:schemeClr val="tx2"/>
                          </a:solidFill>
                          <a:effectLst/>
                        </a:rPr>
                        <a:t>     Rural Focus* </a:t>
                      </a:r>
                      <a:endParaRPr lang="en-US" sz="3200" b="1" i="1" dirty="0">
                        <a:solidFill>
                          <a:schemeClr val="tx2"/>
                        </a:solidFill>
                        <a:effectLst/>
                      </a:endParaRPr>
                    </a:p>
                  </a:txBody>
                  <a:tcPr marL="67831" marR="67831" marT="33916" marB="33916" anchor="ctr"/>
                </a:tc>
                <a:tc>
                  <a:txBody>
                    <a:bodyPr/>
                    <a:lstStyle/>
                    <a:p>
                      <a:pPr algn="l" rtl="0" fontAlgn="base"/>
                      <a:r>
                        <a:rPr lang="en-US" sz="1400" i="1">
                          <a:solidFill>
                            <a:schemeClr val="tx2"/>
                          </a:solidFill>
                          <a:effectLst/>
                        </a:rPr>
                        <a:t>N/A </a:t>
                      </a:r>
                      <a:endParaRPr lang="en-US" sz="3200" b="0" i="1">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$18,000,000 </a:t>
                      </a:r>
                      <a:endParaRPr lang="en-US" sz="3200" b="0" i="1" dirty="0">
                        <a:solidFill>
                          <a:schemeClr val="tx2"/>
                        </a:solidFill>
                        <a:effectLst/>
                      </a:endParaRPr>
                    </a:p>
                  </a:txBody>
                  <a:tcPr marL="67831" marR="67831" marT="33916" marB="33916" anchor="ctr"/>
                </a:tc>
                <a:tc>
                  <a:txBody>
                    <a:bodyPr/>
                    <a:lstStyle/>
                    <a:p>
                      <a:pPr algn="l" rtl="0" fontAlgn="base"/>
                      <a:r>
                        <a:rPr lang="en-US" sz="1400" i="1">
                          <a:solidFill>
                            <a:schemeClr val="tx2"/>
                          </a:solidFill>
                          <a:effectLst/>
                        </a:rPr>
                        <a:t>Not funded </a:t>
                      </a:r>
                      <a:endParaRPr lang="en-US" sz="3200" b="0" i="1">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-$18,000,000 </a:t>
                      </a:r>
                      <a:endParaRPr lang="en-US" sz="3200" b="0" i="1" dirty="0">
                        <a:solidFill>
                          <a:schemeClr val="tx2"/>
                        </a:solidFill>
                        <a:effectLst/>
                      </a:endParaRPr>
                    </a:p>
                  </a:txBody>
                  <a:tcPr marL="67831" marR="67831" marT="33916" marB="33916" anchor="ctr"/>
                </a:tc>
                <a:tc>
                  <a:txBody>
                    <a:bodyPr/>
                    <a:lstStyle/>
                    <a:p>
                      <a:pPr algn="l" rtl="0" fontAlgn="base"/>
                      <a:r>
                        <a:rPr lang="en-US" sz="1400" b="1" i="1" dirty="0">
                          <a:solidFill>
                            <a:schemeClr val="tx2"/>
                          </a:solidFill>
                          <a:effectLst/>
                        </a:rPr>
                        <a:t>$18,000,000 </a:t>
                      </a:r>
                      <a:endParaRPr lang="en-US" sz="3200" b="1" i="1"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i="1" dirty="0">
                          <a:solidFill>
                            <a:schemeClr val="tx2"/>
                          </a:solidFill>
                          <a:effectLst/>
                        </a:rPr>
                        <a:t>Level </a:t>
                      </a:r>
                      <a:endParaRPr lang="en-US" sz="3200" b="1" i="1"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4290744683"/>
                  </a:ext>
                </a:extLst>
              </a:tr>
              <a:tr h="366416">
                <a:tc>
                  <a:txBody>
                    <a:bodyPr/>
                    <a:lstStyle/>
                    <a:p>
                      <a:pPr algn="l" rtl="0" fontAlgn="base"/>
                      <a:r>
                        <a:rPr lang="en-US" sz="1400" dirty="0">
                          <a:solidFill>
                            <a:schemeClr val="tx2"/>
                          </a:solidFill>
                          <a:effectLst/>
                        </a:rPr>
                        <a:t>Grants to Prevent Prescription Drug/Opioid Overdose Related Deaths*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$12,000,000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$12,000,000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$12,000,000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Level </a:t>
                      </a:r>
                      <a:endParaRPr lang="en-US" sz="3200" b="0" i="0">
                        <a:solidFill>
                          <a:schemeClr val="tx2"/>
                        </a:solidFill>
                        <a:effectLst/>
                      </a:endParaRPr>
                    </a:p>
                  </a:txBody>
                  <a:tcPr marL="67831" marR="67831" marT="33916" marB="33916" anchor="ctr"/>
                </a:tc>
                <a:tc>
                  <a:txBody>
                    <a:bodyPr/>
                    <a:lstStyle/>
                    <a:p>
                      <a:pPr algn="l" rtl="0" fontAlgn="base"/>
                      <a:r>
                        <a:rPr lang="en-US" sz="1400" b="1" dirty="0">
                          <a:solidFill>
                            <a:schemeClr val="tx2"/>
                          </a:solidFill>
                          <a:effectLst/>
                        </a:rPr>
                        <a:t>$12,000,000 </a:t>
                      </a:r>
                      <a:endParaRPr lang="en-US" sz="3200" b="1" i="0"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2549004328"/>
                  </a:ext>
                </a:extLst>
              </a:tr>
            </a:tbl>
          </a:graphicData>
        </a:graphic>
      </p:graphicFrame>
      <p:sp>
        <p:nvSpPr>
          <p:cNvPr id="3" name="Rectangle 1">
            <a:extLst>
              <a:ext uri="{FF2B5EF4-FFF2-40B4-BE49-F238E27FC236}">
                <a16:creationId xmlns:a16="http://schemas.microsoft.com/office/drawing/2014/main" id="{B8F18D1A-DCD9-4570-B2D1-C663684C73F8}"/>
              </a:ext>
            </a:extLst>
          </p:cNvPr>
          <p:cNvSpPr>
            <a:spLocks noChangeArrowheads="1"/>
          </p:cNvSpPr>
          <p:nvPr/>
        </p:nvSpPr>
        <p:spPr bwMode="auto">
          <a:xfrm>
            <a:off x="3623939" y="1055216"/>
            <a:ext cx="4932932"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accent2"/>
                </a:solidFill>
                <a:effectLst/>
                <a:latin typeface="Gill Sans MT" panose="020B0502020104020203" pitchFamily="34" charset="0"/>
                <a:cs typeface="Segoe UI" panose="020B0502040204020203" pitchFamily="34" charset="0"/>
              </a:rPr>
              <a:t>SAMHSA’s Center for Substance Abuse Treatment (CSAT)</a:t>
            </a:r>
            <a:r>
              <a:rPr kumimoji="0" lang="en-US" altLang="en-US" sz="1100" b="0" i="0" u="none" strike="noStrike" cap="none" normalizeH="0" baseline="0" dirty="0">
                <a:ln>
                  <a:noFill/>
                </a:ln>
                <a:solidFill>
                  <a:schemeClr val="accent2"/>
                </a:solidFill>
                <a:effectLst/>
                <a:latin typeface="Gill Sans MT" panose="020B0502020104020203" pitchFamily="34" charset="0"/>
                <a:cs typeface="Segoe UI" panose="020B0502040204020203" pitchFamily="34" charset="0"/>
              </a:rPr>
              <a:t> </a:t>
            </a:r>
            <a:endParaRPr kumimoji="0" lang="en-US" altLang="en-US" sz="800" b="0" i="0" u="none" strike="noStrike" cap="none" normalizeH="0" baseline="0" dirty="0">
              <a:ln>
                <a:noFill/>
              </a:ln>
              <a:solidFill>
                <a:schemeClr val="accent2"/>
              </a:solidFill>
              <a:effectLst/>
            </a:endParaRPr>
          </a:p>
        </p:txBody>
      </p:sp>
      <p:sp>
        <p:nvSpPr>
          <p:cNvPr id="4" name="TextBox 3">
            <a:extLst>
              <a:ext uri="{FF2B5EF4-FFF2-40B4-BE49-F238E27FC236}">
                <a16:creationId xmlns:a16="http://schemas.microsoft.com/office/drawing/2014/main" id="{C79406E2-C09C-4789-A086-839B9A4DBF9E}"/>
              </a:ext>
            </a:extLst>
          </p:cNvPr>
          <p:cNvSpPr txBox="1"/>
          <p:nvPr/>
        </p:nvSpPr>
        <p:spPr>
          <a:xfrm>
            <a:off x="794318" y="5458624"/>
            <a:ext cx="10592174" cy="261610"/>
          </a:xfrm>
          <a:prstGeom prst="rect">
            <a:avLst/>
          </a:prstGeom>
          <a:noFill/>
        </p:spPr>
        <p:txBody>
          <a:bodyPr wrap="square" rtlCol="0">
            <a:spAutoFit/>
          </a:bodyPr>
          <a:lstStyle/>
          <a:p>
            <a:r>
              <a:rPr lang="en-US" altLang="en-US" sz="1100" dirty="0">
                <a:cs typeface="Segoe UI" panose="020B0502040204020203" pitchFamily="34" charset="0"/>
              </a:rPr>
              <a:t>*First Responder Training program, Rural Focus, and Grants to Prevent Prescription Drug/Opioid Overdose Related Deaths were previously funded within CSAP (FY 2017-FY 2018)</a:t>
            </a:r>
            <a:endParaRPr lang="en-US" sz="1200" dirty="0"/>
          </a:p>
        </p:txBody>
      </p:sp>
      <p:sp>
        <p:nvSpPr>
          <p:cNvPr id="5" name="Slide Number Placeholder 4">
            <a:extLst>
              <a:ext uri="{FF2B5EF4-FFF2-40B4-BE49-F238E27FC236}">
                <a16:creationId xmlns:a16="http://schemas.microsoft.com/office/drawing/2014/main" id="{DA1E2A87-AA36-4333-97FC-8B08B43358F7}"/>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752005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4311477-2584-442A-808E-84D73F84550D}"/>
              </a:ext>
            </a:extLst>
          </p:cNvPr>
          <p:cNvGraphicFramePr>
            <a:graphicFrameLocks noGrp="1"/>
          </p:cNvGraphicFramePr>
          <p:nvPr>
            <p:extLst>
              <p:ext uri="{D42A27DB-BD31-4B8C-83A1-F6EECF244321}">
                <p14:modId xmlns:p14="http://schemas.microsoft.com/office/powerpoint/2010/main" val="1412252633"/>
              </p:ext>
            </p:extLst>
          </p:nvPr>
        </p:nvGraphicFramePr>
        <p:xfrm>
          <a:off x="799913" y="1896511"/>
          <a:ext cx="10592174" cy="3238640"/>
        </p:xfrm>
        <a:graphic>
          <a:graphicData uri="http://schemas.openxmlformats.org/drawingml/2006/table">
            <a:tbl>
              <a:tblPr>
                <a:tableStyleId>{5DA37D80-6434-44D0-A028-1B22A696006F}</a:tableStyleId>
              </a:tblPr>
              <a:tblGrid>
                <a:gridCol w="3707960">
                  <a:extLst>
                    <a:ext uri="{9D8B030D-6E8A-4147-A177-3AD203B41FA5}">
                      <a16:colId xmlns:a16="http://schemas.microsoft.com/office/drawing/2014/main" val="772765757"/>
                    </a:ext>
                  </a:extLst>
                </a:gridCol>
                <a:gridCol w="1091401">
                  <a:extLst>
                    <a:ext uri="{9D8B030D-6E8A-4147-A177-3AD203B41FA5}">
                      <a16:colId xmlns:a16="http://schemas.microsoft.com/office/drawing/2014/main" val="2214956624"/>
                    </a:ext>
                  </a:extLst>
                </a:gridCol>
                <a:gridCol w="1091401">
                  <a:extLst>
                    <a:ext uri="{9D8B030D-6E8A-4147-A177-3AD203B41FA5}">
                      <a16:colId xmlns:a16="http://schemas.microsoft.com/office/drawing/2014/main" val="2327485364"/>
                    </a:ext>
                  </a:extLst>
                </a:gridCol>
                <a:gridCol w="1175353">
                  <a:extLst>
                    <a:ext uri="{9D8B030D-6E8A-4147-A177-3AD203B41FA5}">
                      <a16:colId xmlns:a16="http://schemas.microsoft.com/office/drawing/2014/main" val="657093807"/>
                    </a:ext>
                  </a:extLst>
                </a:gridCol>
                <a:gridCol w="1175353">
                  <a:extLst>
                    <a:ext uri="{9D8B030D-6E8A-4147-A177-3AD203B41FA5}">
                      <a16:colId xmlns:a16="http://schemas.microsoft.com/office/drawing/2014/main" val="2867905404"/>
                    </a:ext>
                  </a:extLst>
                </a:gridCol>
                <a:gridCol w="1175353">
                  <a:extLst>
                    <a:ext uri="{9D8B030D-6E8A-4147-A177-3AD203B41FA5}">
                      <a16:colId xmlns:a16="http://schemas.microsoft.com/office/drawing/2014/main" val="2774841769"/>
                    </a:ext>
                  </a:extLst>
                </a:gridCol>
                <a:gridCol w="1175353">
                  <a:extLst>
                    <a:ext uri="{9D8B030D-6E8A-4147-A177-3AD203B41FA5}">
                      <a16:colId xmlns:a16="http://schemas.microsoft.com/office/drawing/2014/main" val="4231980759"/>
                    </a:ext>
                  </a:extLst>
                </a:gridCol>
              </a:tblGrid>
              <a:tr h="216558">
                <a:tc>
                  <a:txBody>
                    <a:bodyPr/>
                    <a:lstStyle/>
                    <a:p>
                      <a:pPr algn="l" rtl="0" fontAlgn="base"/>
                      <a:r>
                        <a:rPr lang="en-US" sz="1400" dirty="0">
                          <a:solidFill>
                            <a:schemeClr val="tx2"/>
                          </a:solidFill>
                          <a:effectLst/>
                        </a:rPr>
                        <a:t>Improving Access to Overdose Treatment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$1,000,000 </a:t>
                      </a:r>
                      <a:endParaRPr lang="en-US" sz="3200" b="0" i="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$1,000,000 </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Level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$1,000,000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3221629643"/>
                  </a:ext>
                </a:extLst>
              </a:tr>
              <a:tr h="266800">
                <a:tc>
                  <a:txBody>
                    <a:bodyPr/>
                    <a:lstStyle/>
                    <a:p>
                      <a:pPr algn="l" rtl="0" fontAlgn="base"/>
                      <a:r>
                        <a:rPr lang="en-US" sz="1400" dirty="0">
                          <a:solidFill>
                            <a:schemeClr val="tx2"/>
                          </a:solidFill>
                          <a:effectLst/>
                        </a:rPr>
                        <a:t>Minority AIDS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$65,570,000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$65,570,000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Not funded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-$65,570,000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$65,570,000 </a:t>
                      </a:r>
                      <a:endParaRPr lang="en-US" sz="3200" b="1" i="0">
                        <a:solidFill>
                          <a:schemeClr val="tx2"/>
                        </a:solidFill>
                        <a:effectLst/>
                      </a:endParaRPr>
                    </a:p>
                  </a:txBody>
                  <a:tcPr marL="67831" marR="67831" marT="33916" marB="33916">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solidFill>
                      <a:schemeClr val="accent2">
                        <a:lumMod val="20000"/>
                        <a:lumOff val="80000"/>
                      </a:schemeClr>
                    </a:solidFill>
                  </a:tcPr>
                </a:tc>
                <a:extLst>
                  <a:ext uri="{0D108BD9-81ED-4DB2-BD59-A6C34878D82A}">
                    <a16:rowId xmlns:a16="http://schemas.microsoft.com/office/drawing/2014/main" val="2513284242"/>
                  </a:ext>
                </a:extLst>
              </a:tr>
              <a:tr h="216558">
                <a:tc>
                  <a:txBody>
                    <a:bodyPr/>
                    <a:lstStyle/>
                    <a:p>
                      <a:pPr algn="l" rtl="0" fontAlgn="base"/>
                      <a:r>
                        <a:rPr lang="en-US" sz="1400" dirty="0">
                          <a:solidFill>
                            <a:schemeClr val="tx2"/>
                          </a:solidFill>
                          <a:effectLst/>
                        </a:rPr>
                        <a:t>Minority Fellowship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$3,539,000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$4,539,000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Not funded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-$4,539,000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$4,789,000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a:solidFill>
                            <a:schemeClr val="tx2"/>
                          </a:solidFill>
                          <a:effectLst/>
                        </a:rPr>
                        <a:t>Level </a:t>
                      </a:r>
                      <a:endParaRPr lang="en-US" sz="3200" b="1" i="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2400061702"/>
                  </a:ext>
                </a:extLst>
              </a:tr>
              <a:tr h="266800">
                <a:tc>
                  <a:txBody>
                    <a:bodyPr/>
                    <a:lstStyle/>
                    <a:p>
                      <a:pPr algn="l" rtl="0" fontAlgn="base"/>
                      <a:r>
                        <a:rPr lang="en-US" sz="1400" dirty="0">
                          <a:solidFill>
                            <a:schemeClr val="tx2"/>
                          </a:solidFill>
                          <a:effectLst/>
                        </a:rPr>
                        <a:t>Opioid Treatment Programs/Regulatory Activities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$8,724,000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$8,724,000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$8,724,000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Level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$8,724,000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a:solidFill>
                            <a:schemeClr val="tx2"/>
                          </a:solidFill>
                          <a:effectLst/>
                        </a:rPr>
                        <a:t>Level </a:t>
                      </a:r>
                      <a:endParaRPr lang="en-US" sz="3200" b="1" i="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2322813667"/>
                  </a:ext>
                </a:extLst>
              </a:tr>
              <a:tr h="266800">
                <a:tc>
                  <a:txBody>
                    <a:bodyPr/>
                    <a:lstStyle/>
                    <a:p>
                      <a:pPr algn="l" rtl="0" fontAlgn="base"/>
                      <a:r>
                        <a:rPr lang="en-US" sz="1400" dirty="0">
                          <a:solidFill>
                            <a:schemeClr val="tx2"/>
                          </a:solidFill>
                          <a:effectLst/>
                        </a:rPr>
                        <a:t>Pregnant and Postpartum Women (</a:t>
                      </a:r>
                      <a:r>
                        <a:rPr lang="en-US" sz="1400" dirty="0" err="1">
                          <a:solidFill>
                            <a:schemeClr val="tx2"/>
                          </a:solidFill>
                          <a:effectLst/>
                        </a:rPr>
                        <a:t>PPW</a:t>
                      </a:r>
                      <a:r>
                        <a:rPr lang="en-US" sz="1400" dirty="0">
                          <a:solidFill>
                            <a:schemeClr val="tx2"/>
                          </a:solidFill>
                          <a:effectLst/>
                        </a:rPr>
                        <a:t>) </a:t>
                      </a:r>
                      <a:endParaRPr lang="en-US" sz="3200" b="1"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$19,931,000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$29,931,000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$19,931,000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-$10,000,000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$29,931,000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a:solidFill>
                            <a:schemeClr val="tx2"/>
                          </a:solidFill>
                          <a:effectLst/>
                        </a:rPr>
                        <a:t>Level </a:t>
                      </a:r>
                      <a:endParaRPr lang="en-US" sz="3200" b="1" i="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3063786346"/>
                  </a:ext>
                </a:extLst>
              </a:tr>
              <a:tr h="216558">
                <a:tc>
                  <a:txBody>
                    <a:bodyPr/>
                    <a:lstStyle/>
                    <a:p>
                      <a:pPr algn="l" rtl="0" fontAlgn="base"/>
                      <a:r>
                        <a:rPr lang="en-US" sz="1400" dirty="0">
                          <a:solidFill>
                            <a:schemeClr val="tx2"/>
                          </a:solidFill>
                          <a:effectLst/>
                        </a:rPr>
                        <a:t>Recovery Community Services Program </a:t>
                      </a:r>
                      <a:endParaRPr lang="en-US" sz="3200" b="1" i="0" dirty="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$2,434,000 </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$2,434,000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$2,434,000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Level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$2,434,000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a:solidFill>
                            <a:schemeClr val="tx2"/>
                          </a:solidFill>
                          <a:effectLst/>
                        </a:rPr>
                        <a:t>Level </a:t>
                      </a:r>
                      <a:endParaRPr lang="en-US" sz="3200" b="1" i="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1777954902"/>
                  </a:ext>
                </a:extLst>
              </a:tr>
              <a:tr h="266800">
                <a:tc>
                  <a:txBody>
                    <a:bodyPr/>
                    <a:lstStyle/>
                    <a:p>
                      <a:pPr algn="l" rtl="0" fontAlgn="base"/>
                      <a:r>
                        <a:rPr lang="en-US" sz="1400">
                          <a:solidFill>
                            <a:schemeClr val="tx2"/>
                          </a:solidFill>
                          <a:effectLst/>
                        </a:rPr>
                        <a:t>Screening, Brief Intervention, and Referral to Treatment (SBIRT) </a:t>
                      </a:r>
                      <a:endParaRPr lang="en-US" sz="3200" b="1" i="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$30,000,000 </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$30,000,000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Not funded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-$30,000,000 </a:t>
                      </a:r>
                      <a:endParaRPr lang="en-US" sz="3200" b="0" i="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$30,000,000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2777365452"/>
                  </a:ext>
                </a:extLst>
              </a:tr>
              <a:tr h="266800">
                <a:tc>
                  <a:txBody>
                    <a:bodyPr/>
                    <a:lstStyle/>
                    <a:p>
                      <a:pPr algn="l" rtl="0" fontAlgn="base"/>
                      <a:r>
                        <a:rPr lang="en-US" sz="1400">
                          <a:solidFill>
                            <a:schemeClr val="tx2"/>
                          </a:solidFill>
                          <a:effectLst/>
                        </a:rPr>
                        <a:t>Targeted Capacity Expansion (TCE) General </a:t>
                      </a:r>
                      <a:endParaRPr lang="en-US" sz="3200" b="1" i="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$67,192,000 </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$95,192,000 </a:t>
                      </a:r>
                      <a:endParaRPr lang="en-US" sz="3200" b="0" i="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$67,192,000 </a:t>
                      </a:r>
                      <a:endParaRPr lang="en-US" sz="3200" b="0" i="0" dirty="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-$28,000,000 </a:t>
                      </a:r>
                      <a:endParaRPr lang="en-US" sz="3200" b="0" i="0" dirty="0">
                        <a:solidFill>
                          <a:schemeClr val="tx2"/>
                        </a:solidFill>
                        <a:effectLst/>
                      </a:endParaRPr>
                    </a:p>
                  </a:txBody>
                  <a:tcPr marL="67831" marR="67831" marT="33916" marB="33916" anchor="ctr"/>
                </a:tc>
                <a:tc>
                  <a:txBody>
                    <a:bodyPr/>
                    <a:lstStyle/>
                    <a:p>
                      <a:pPr algn="l" rtl="0" fontAlgn="base"/>
                      <a:r>
                        <a:rPr lang="en-US" sz="1400" b="1">
                          <a:solidFill>
                            <a:schemeClr val="tx2"/>
                          </a:solidFill>
                          <a:effectLst/>
                        </a:rPr>
                        <a:t>$100,192,000 </a:t>
                      </a:r>
                      <a:endParaRPr lang="en-US" sz="3200" b="1" i="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rgbClr val="00B050"/>
                          </a:solidFill>
                          <a:effectLst/>
                        </a:rPr>
                        <a:t>+$5,000,000 </a:t>
                      </a:r>
                      <a:endParaRPr lang="en-US" sz="3200" b="1" i="0" dirty="0">
                        <a:solidFill>
                          <a:srgbClr val="00B050"/>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2974646501"/>
                  </a:ext>
                </a:extLst>
              </a:tr>
              <a:tr h="366416">
                <a:tc>
                  <a:txBody>
                    <a:bodyPr/>
                    <a:lstStyle/>
                    <a:p>
                      <a:pPr algn="l" rtl="0" fontAlgn="base"/>
                      <a:r>
                        <a:rPr lang="en-US" sz="1400" i="1">
                          <a:solidFill>
                            <a:schemeClr val="tx2"/>
                          </a:solidFill>
                          <a:effectLst/>
                        </a:rPr>
                        <a:t>     Medication-Assisted Treatment for    </a:t>
                      </a:r>
                      <a:endParaRPr lang="en-US" sz="3200" i="1">
                        <a:solidFill>
                          <a:schemeClr val="tx2"/>
                        </a:solidFill>
                        <a:effectLst/>
                      </a:endParaRPr>
                    </a:p>
                    <a:p>
                      <a:pPr algn="l" rtl="0" fontAlgn="base"/>
                      <a:r>
                        <a:rPr lang="en-US" sz="1400" i="1">
                          <a:solidFill>
                            <a:schemeClr val="tx2"/>
                          </a:solidFill>
                          <a:effectLst/>
                        </a:rPr>
                        <a:t>     Prescription Drug and Opioid Addiction  </a:t>
                      </a:r>
                      <a:endParaRPr lang="en-US" sz="3200" b="1" i="1">
                        <a:solidFill>
                          <a:schemeClr val="tx2"/>
                        </a:solidFill>
                        <a:effectLst/>
                      </a:endParaRPr>
                    </a:p>
                  </a:txBody>
                  <a:tcPr marL="67831" marR="67831" marT="33916" marB="33916" anchor="ctr"/>
                </a:tc>
                <a:tc>
                  <a:txBody>
                    <a:bodyPr/>
                    <a:lstStyle/>
                    <a:p>
                      <a:pPr algn="l" rtl="0" fontAlgn="base"/>
                      <a:r>
                        <a:rPr lang="en-US" sz="1400" i="1">
                          <a:solidFill>
                            <a:schemeClr val="tx2"/>
                          </a:solidFill>
                          <a:effectLst/>
                        </a:rPr>
                        <a:t>$56,000,000 </a:t>
                      </a:r>
                      <a:endParaRPr lang="en-US" sz="3200" b="0" i="1">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$84,000,000 </a:t>
                      </a:r>
                      <a:endParaRPr lang="en-US" sz="3200" b="0" i="1" dirty="0">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$56,000,000 </a:t>
                      </a:r>
                      <a:endParaRPr lang="en-US" sz="3200" b="0" i="1" dirty="0">
                        <a:solidFill>
                          <a:schemeClr val="tx2"/>
                        </a:solidFill>
                        <a:effectLst/>
                      </a:endParaRPr>
                    </a:p>
                  </a:txBody>
                  <a:tcPr marL="67831" marR="67831" marT="33916" marB="33916" anchor="ctr"/>
                </a:tc>
                <a:tc>
                  <a:txBody>
                    <a:bodyPr/>
                    <a:lstStyle/>
                    <a:p>
                      <a:pPr algn="l" rtl="0" fontAlgn="base"/>
                      <a:r>
                        <a:rPr lang="en-US" sz="1400" i="1" dirty="0">
                          <a:solidFill>
                            <a:schemeClr val="tx2"/>
                          </a:solidFill>
                          <a:effectLst/>
                        </a:rPr>
                        <a:t>-$28,000,000 </a:t>
                      </a:r>
                      <a:endParaRPr lang="en-US" sz="3200" b="0" i="1" dirty="0">
                        <a:solidFill>
                          <a:schemeClr val="tx2"/>
                        </a:solidFill>
                        <a:effectLst/>
                      </a:endParaRPr>
                    </a:p>
                  </a:txBody>
                  <a:tcPr marL="67831" marR="67831" marT="33916" marB="33916" anchor="ctr"/>
                </a:tc>
                <a:tc>
                  <a:txBody>
                    <a:bodyPr/>
                    <a:lstStyle/>
                    <a:p>
                      <a:pPr algn="l" rtl="0" fontAlgn="base"/>
                      <a:r>
                        <a:rPr lang="en-US" sz="1400" b="1" i="1" dirty="0">
                          <a:solidFill>
                            <a:schemeClr val="tx2"/>
                          </a:solidFill>
                          <a:effectLst/>
                        </a:rPr>
                        <a:t>$89,000,000 </a:t>
                      </a:r>
                      <a:endParaRPr lang="en-US" sz="3200" b="1" i="1"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i="1" dirty="0">
                          <a:solidFill>
                            <a:srgbClr val="00B050"/>
                          </a:solidFill>
                          <a:effectLst/>
                        </a:rPr>
                        <a:t>+$5,000,000 </a:t>
                      </a:r>
                      <a:endParaRPr lang="en-US" sz="3200" b="1" i="1" dirty="0">
                        <a:solidFill>
                          <a:srgbClr val="00B050"/>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3915270968"/>
                  </a:ext>
                </a:extLst>
              </a:tr>
              <a:tr h="266800">
                <a:tc>
                  <a:txBody>
                    <a:bodyPr/>
                    <a:lstStyle/>
                    <a:p>
                      <a:pPr algn="l" rtl="0" fontAlgn="base"/>
                      <a:r>
                        <a:rPr lang="en-US" sz="1400" dirty="0">
                          <a:solidFill>
                            <a:schemeClr val="tx2"/>
                          </a:solidFill>
                          <a:effectLst/>
                        </a:rPr>
                        <a:t>Treatment Systems for Homeless </a:t>
                      </a:r>
                      <a:endParaRPr lang="en-US" sz="3200" b="1" i="0" dirty="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$36,386,000 </a:t>
                      </a:r>
                      <a:endParaRPr lang="en-US" sz="3200" b="0" i="0" dirty="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$36,386,000 </a:t>
                      </a:r>
                      <a:endParaRPr lang="en-US" sz="3200" b="0" i="0">
                        <a:solidFill>
                          <a:schemeClr val="tx2"/>
                        </a:solidFill>
                        <a:effectLst/>
                      </a:endParaRPr>
                    </a:p>
                  </a:txBody>
                  <a:tcPr marL="67831" marR="67831" marT="33916" marB="33916" anchor="ctr"/>
                </a:tc>
                <a:tc>
                  <a:txBody>
                    <a:bodyPr/>
                    <a:lstStyle/>
                    <a:p>
                      <a:pPr algn="l" rtl="0" fontAlgn="base"/>
                      <a:r>
                        <a:rPr lang="en-US" sz="1400">
                          <a:solidFill>
                            <a:schemeClr val="tx2"/>
                          </a:solidFill>
                          <a:effectLst/>
                        </a:rPr>
                        <a:t>$36,386,000 </a:t>
                      </a:r>
                      <a:endParaRPr lang="en-US" sz="3200" b="0" i="0">
                        <a:solidFill>
                          <a:schemeClr val="tx2"/>
                        </a:solidFill>
                        <a:effectLst/>
                      </a:endParaRPr>
                    </a:p>
                  </a:txBody>
                  <a:tcPr marL="67831" marR="67831" marT="33916" marB="33916" anchor="ctr"/>
                </a:tc>
                <a:tc>
                  <a:txBody>
                    <a:bodyPr/>
                    <a:lstStyle/>
                    <a:p>
                      <a:pPr algn="l" rtl="0" fontAlgn="base"/>
                      <a:r>
                        <a:rPr lang="en-US" sz="1400" dirty="0">
                          <a:solidFill>
                            <a:schemeClr val="tx2"/>
                          </a:solidFill>
                          <a:effectLst/>
                        </a:rPr>
                        <a:t>Level </a:t>
                      </a:r>
                      <a:endParaRPr lang="en-US" sz="3200" b="0" i="0" dirty="0">
                        <a:solidFill>
                          <a:schemeClr val="tx2"/>
                        </a:solidFill>
                        <a:effectLst/>
                      </a:endParaRPr>
                    </a:p>
                  </a:txBody>
                  <a:tcPr marL="67831" marR="67831" marT="33916" marB="33916" anchor="ctr"/>
                </a:tc>
                <a:tc>
                  <a:txBody>
                    <a:bodyPr/>
                    <a:lstStyle/>
                    <a:p>
                      <a:pPr algn="l" rtl="0" fontAlgn="base"/>
                      <a:r>
                        <a:rPr lang="en-US" sz="1400" b="1" dirty="0">
                          <a:solidFill>
                            <a:schemeClr val="tx2"/>
                          </a:solidFill>
                          <a:effectLst/>
                        </a:rPr>
                        <a:t>$36,386,000 </a:t>
                      </a:r>
                      <a:endParaRPr lang="en-US" sz="3200" b="1" i="0" dirty="0">
                        <a:solidFill>
                          <a:schemeClr val="tx2"/>
                        </a:solidFill>
                        <a:effectLst/>
                      </a:endParaRPr>
                    </a:p>
                  </a:txBody>
                  <a:tcPr marL="67831" marR="67831" marT="33916" marB="33916" anchor="ctr">
                    <a:solidFill>
                      <a:schemeClr val="accent2">
                        <a:lumMod val="20000"/>
                        <a:lumOff val="80000"/>
                      </a:schemeClr>
                    </a:solidFill>
                  </a:tcPr>
                </a:tc>
                <a:tc>
                  <a:txBody>
                    <a:bodyPr/>
                    <a:lstStyle/>
                    <a:p>
                      <a:pPr algn="l" rtl="0" fontAlgn="base"/>
                      <a:r>
                        <a:rPr lang="en-US" sz="1400" b="1" dirty="0">
                          <a:solidFill>
                            <a:schemeClr val="tx2"/>
                          </a:solidFill>
                          <a:effectLst/>
                        </a:rPr>
                        <a:t>Level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670897847"/>
                  </a:ext>
                </a:extLst>
              </a:tr>
            </a:tbl>
          </a:graphicData>
        </a:graphic>
      </p:graphicFrame>
      <p:graphicFrame>
        <p:nvGraphicFramePr>
          <p:cNvPr id="3" name="Table 2">
            <a:extLst>
              <a:ext uri="{FF2B5EF4-FFF2-40B4-BE49-F238E27FC236}">
                <a16:creationId xmlns:a16="http://schemas.microsoft.com/office/drawing/2014/main" id="{073CB812-12FB-410E-91E3-DED19903254F}"/>
              </a:ext>
            </a:extLst>
          </p:cNvPr>
          <p:cNvGraphicFramePr>
            <a:graphicFrameLocks noGrp="1"/>
          </p:cNvGraphicFramePr>
          <p:nvPr>
            <p:extLst>
              <p:ext uri="{D42A27DB-BD31-4B8C-83A1-F6EECF244321}">
                <p14:modId xmlns:p14="http://schemas.microsoft.com/office/powerpoint/2010/main" val="3517456899"/>
              </p:ext>
            </p:extLst>
          </p:nvPr>
        </p:nvGraphicFramePr>
        <p:xfrm>
          <a:off x="799913" y="1401959"/>
          <a:ext cx="10592174" cy="494552"/>
        </p:xfrm>
        <a:graphic>
          <a:graphicData uri="http://schemas.openxmlformats.org/drawingml/2006/table">
            <a:tbl>
              <a:tblPr>
                <a:tableStyleId>{5DA37D80-6434-44D0-A028-1B22A696006F}</a:tableStyleId>
              </a:tblPr>
              <a:tblGrid>
                <a:gridCol w="3707960">
                  <a:extLst>
                    <a:ext uri="{9D8B030D-6E8A-4147-A177-3AD203B41FA5}">
                      <a16:colId xmlns:a16="http://schemas.microsoft.com/office/drawing/2014/main" val="1696698841"/>
                    </a:ext>
                  </a:extLst>
                </a:gridCol>
                <a:gridCol w="1091401">
                  <a:extLst>
                    <a:ext uri="{9D8B030D-6E8A-4147-A177-3AD203B41FA5}">
                      <a16:colId xmlns:a16="http://schemas.microsoft.com/office/drawing/2014/main" val="4086006007"/>
                    </a:ext>
                  </a:extLst>
                </a:gridCol>
                <a:gridCol w="1091401">
                  <a:extLst>
                    <a:ext uri="{9D8B030D-6E8A-4147-A177-3AD203B41FA5}">
                      <a16:colId xmlns:a16="http://schemas.microsoft.com/office/drawing/2014/main" val="2867495542"/>
                    </a:ext>
                  </a:extLst>
                </a:gridCol>
                <a:gridCol w="1175353">
                  <a:extLst>
                    <a:ext uri="{9D8B030D-6E8A-4147-A177-3AD203B41FA5}">
                      <a16:colId xmlns:a16="http://schemas.microsoft.com/office/drawing/2014/main" val="463158"/>
                    </a:ext>
                  </a:extLst>
                </a:gridCol>
                <a:gridCol w="1175353">
                  <a:extLst>
                    <a:ext uri="{9D8B030D-6E8A-4147-A177-3AD203B41FA5}">
                      <a16:colId xmlns:a16="http://schemas.microsoft.com/office/drawing/2014/main" val="422866381"/>
                    </a:ext>
                  </a:extLst>
                </a:gridCol>
                <a:gridCol w="1175353">
                  <a:extLst>
                    <a:ext uri="{9D8B030D-6E8A-4147-A177-3AD203B41FA5}">
                      <a16:colId xmlns:a16="http://schemas.microsoft.com/office/drawing/2014/main" val="997789773"/>
                    </a:ext>
                  </a:extLst>
                </a:gridCol>
                <a:gridCol w="1175353">
                  <a:extLst>
                    <a:ext uri="{9D8B030D-6E8A-4147-A177-3AD203B41FA5}">
                      <a16:colId xmlns:a16="http://schemas.microsoft.com/office/drawing/2014/main" val="2051772348"/>
                    </a:ext>
                  </a:extLst>
                </a:gridCol>
              </a:tblGrid>
              <a:tr h="366850">
                <a:tc>
                  <a:txBody>
                    <a:bodyPr/>
                    <a:lstStyle/>
                    <a:p>
                      <a:pPr algn="ctr" rtl="0" fontAlgn="base"/>
                      <a:r>
                        <a:rPr lang="en-US" sz="1400" b="1" dirty="0" err="1">
                          <a:solidFill>
                            <a:schemeClr val="tx2"/>
                          </a:solidFill>
                          <a:effectLst/>
                        </a:rPr>
                        <a:t>CSAT</a:t>
                      </a:r>
                      <a:r>
                        <a:rPr lang="en-US" sz="1400" b="1" dirty="0">
                          <a:solidFill>
                            <a:schemeClr val="tx2"/>
                          </a:solidFill>
                          <a:effectLst/>
                        </a:rPr>
                        <a:t> Program </a:t>
                      </a:r>
                      <a:endParaRPr lang="en-US" sz="3200" b="1" i="0" dirty="0">
                        <a:solidFill>
                          <a:schemeClr val="tx2"/>
                        </a:solidFill>
                        <a:effectLst/>
                      </a:endParaRPr>
                    </a:p>
                  </a:txBody>
                  <a:tcPr marL="67831" marR="67831" marT="33916" marB="33916" anchor="ctr"/>
                </a:tc>
                <a:tc>
                  <a:txBody>
                    <a:bodyPr/>
                    <a:lstStyle/>
                    <a:p>
                      <a:pPr algn="ctr" rtl="0" fontAlgn="base"/>
                      <a:r>
                        <a:rPr lang="en-US" sz="1400" b="1" dirty="0">
                          <a:solidFill>
                            <a:schemeClr val="tx2"/>
                          </a:solidFill>
                          <a:effectLst/>
                        </a:rPr>
                        <a:t>FY 17 </a:t>
                      </a:r>
                      <a:endParaRPr lang="en-US" sz="3200" b="1" i="0" dirty="0">
                        <a:solidFill>
                          <a:schemeClr val="tx2"/>
                        </a:solidFill>
                        <a:effectLst/>
                      </a:endParaRPr>
                    </a:p>
                  </a:txBody>
                  <a:tcPr marL="67831" marR="67831" marT="33916" marB="33916" anchor="ctr"/>
                </a:tc>
                <a:tc>
                  <a:txBody>
                    <a:bodyPr/>
                    <a:lstStyle/>
                    <a:p>
                      <a:pPr algn="ctr" rtl="0" fontAlgn="base"/>
                      <a:r>
                        <a:rPr lang="en-US" sz="1400" b="1" dirty="0">
                          <a:solidFill>
                            <a:schemeClr val="tx2"/>
                          </a:solidFill>
                          <a:effectLst/>
                        </a:rPr>
                        <a:t>FY 18 Omnibus </a:t>
                      </a:r>
                      <a:endParaRPr lang="en-US" sz="3200" b="1" i="0" dirty="0">
                        <a:solidFill>
                          <a:schemeClr val="tx2"/>
                        </a:solidFill>
                        <a:effectLst/>
                      </a:endParaRPr>
                    </a:p>
                  </a:txBody>
                  <a:tcPr marL="67831" marR="67831" marT="33916" marB="33916" anchor="ctr"/>
                </a:tc>
                <a:tc>
                  <a:txBody>
                    <a:bodyPr/>
                    <a:lstStyle/>
                    <a:p>
                      <a:pPr algn="ctr" rtl="0" fontAlgn="base"/>
                      <a:r>
                        <a:rPr lang="en-US" sz="1400" b="1" dirty="0">
                          <a:solidFill>
                            <a:schemeClr val="tx2"/>
                          </a:solidFill>
                          <a:effectLst/>
                        </a:rPr>
                        <a:t>President’s FY 19 Request </a:t>
                      </a:r>
                      <a:endParaRPr lang="en-US" sz="3200" b="1" i="0" dirty="0">
                        <a:solidFill>
                          <a:schemeClr val="tx2"/>
                        </a:solidFill>
                        <a:effectLst/>
                      </a:endParaRPr>
                    </a:p>
                  </a:txBody>
                  <a:tcPr marL="67831" marR="67831" marT="33916" marB="33916" anchor="ctr"/>
                </a:tc>
                <a:tc>
                  <a:txBody>
                    <a:bodyPr/>
                    <a:lstStyle/>
                    <a:p>
                      <a:pPr algn="ctr" rtl="0" fontAlgn="base"/>
                      <a:r>
                        <a:rPr lang="en-US" sz="1400" b="1" dirty="0">
                          <a:solidFill>
                            <a:schemeClr val="tx2"/>
                          </a:solidFill>
                          <a:effectLst/>
                        </a:rPr>
                        <a:t>FY 19 Request vs. FY 18 </a:t>
                      </a:r>
                      <a:endParaRPr lang="en-US" sz="3200" b="1" i="0" dirty="0">
                        <a:solidFill>
                          <a:schemeClr val="tx2"/>
                        </a:solidFill>
                        <a:effectLst/>
                      </a:endParaRPr>
                    </a:p>
                  </a:txBody>
                  <a:tcPr marL="67831" marR="67831" marT="33916" marB="33916"/>
                </a:tc>
                <a:tc>
                  <a:txBody>
                    <a:bodyPr/>
                    <a:lstStyle/>
                    <a:p>
                      <a:pPr algn="ctr" rtl="0" fontAlgn="base"/>
                      <a:r>
                        <a:rPr lang="en-US" sz="1200" b="1" dirty="0">
                          <a:solidFill>
                            <a:schemeClr val="tx2"/>
                          </a:solidFill>
                          <a:effectLst/>
                        </a:rPr>
                        <a:t>FY 2019 </a:t>
                      </a:r>
                      <a:endParaRPr lang="en-US" sz="3200" b="1" i="0" dirty="0">
                        <a:solidFill>
                          <a:schemeClr val="tx2"/>
                        </a:solidFill>
                        <a:effectLst/>
                      </a:endParaRPr>
                    </a:p>
                  </a:txBody>
                  <a:tcPr marL="67831" marR="67831" marT="33916" marB="33916" anchor="ctr">
                    <a:solidFill>
                      <a:schemeClr val="accent2">
                        <a:lumMod val="20000"/>
                        <a:lumOff val="80000"/>
                      </a:schemeClr>
                    </a:solidFill>
                  </a:tcPr>
                </a:tc>
                <a:tc>
                  <a:txBody>
                    <a:bodyPr/>
                    <a:lstStyle/>
                    <a:p>
                      <a:pPr algn="ctr" rtl="0" fontAlgn="base"/>
                      <a:r>
                        <a:rPr lang="en-US" sz="1200" b="1" dirty="0">
                          <a:solidFill>
                            <a:schemeClr val="tx2"/>
                          </a:solidFill>
                          <a:effectLst/>
                        </a:rPr>
                        <a:t>FY 19 vs. FY 18 </a:t>
                      </a:r>
                      <a:endParaRPr lang="en-US" sz="3200" b="1" i="0" dirty="0">
                        <a:solidFill>
                          <a:schemeClr val="tx2"/>
                        </a:solidFill>
                        <a:effectLst/>
                      </a:endParaRPr>
                    </a:p>
                  </a:txBody>
                  <a:tcPr marL="67831" marR="67831" marT="33916" marB="33916" anchor="ctr">
                    <a:solidFill>
                      <a:schemeClr val="accent2">
                        <a:lumMod val="20000"/>
                        <a:lumOff val="80000"/>
                      </a:schemeClr>
                    </a:solidFill>
                  </a:tcPr>
                </a:tc>
                <a:extLst>
                  <a:ext uri="{0D108BD9-81ED-4DB2-BD59-A6C34878D82A}">
                    <a16:rowId xmlns:a16="http://schemas.microsoft.com/office/drawing/2014/main" val="4186880227"/>
                  </a:ext>
                </a:extLst>
              </a:tr>
            </a:tbl>
          </a:graphicData>
        </a:graphic>
      </p:graphicFrame>
      <p:sp>
        <p:nvSpPr>
          <p:cNvPr id="4" name="Rectangle 3">
            <a:extLst>
              <a:ext uri="{FF2B5EF4-FFF2-40B4-BE49-F238E27FC236}">
                <a16:creationId xmlns:a16="http://schemas.microsoft.com/office/drawing/2014/main" id="{56DD648E-25B1-435A-9F26-DE0ECD1311F7}"/>
              </a:ext>
            </a:extLst>
          </p:cNvPr>
          <p:cNvSpPr/>
          <p:nvPr/>
        </p:nvSpPr>
        <p:spPr>
          <a:xfrm>
            <a:off x="5288745" y="831128"/>
            <a:ext cx="2652008" cy="369332"/>
          </a:xfrm>
          <a:prstGeom prst="rect">
            <a:avLst/>
          </a:prstGeom>
        </p:spPr>
        <p:txBody>
          <a:bodyPr wrap="none">
            <a:spAutoFit/>
          </a:bodyPr>
          <a:lstStyle/>
          <a:p>
            <a:r>
              <a:rPr lang="en-US" altLang="en-US" dirty="0" err="1">
                <a:solidFill>
                  <a:schemeClr val="accent2"/>
                </a:solidFill>
                <a:latin typeface="Gill Sans MT" panose="020B0502020104020203" pitchFamily="34" charset="0"/>
                <a:cs typeface="Segoe UI" panose="020B0502040204020203" pitchFamily="34" charset="0"/>
              </a:rPr>
              <a:t>CSAT</a:t>
            </a:r>
            <a:r>
              <a:rPr lang="en-US" altLang="en-US" dirty="0">
                <a:solidFill>
                  <a:schemeClr val="accent2"/>
                </a:solidFill>
                <a:latin typeface="Gill Sans MT" panose="020B0502020104020203" pitchFamily="34" charset="0"/>
                <a:cs typeface="Segoe UI" panose="020B0502040204020203" pitchFamily="34" charset="0"/>
              </a:rPr>
              <a:t> Funding (continued)</a:t>
            </a:r>
            <a:endParaRPr lang="en-US" dirty="0"/>
          </a:p>
        </p:txBody>
      </p:sp>
      <p:sp>
        <p:nvSpPr>
          <p:cNvPr id="5" name="Slide Number Placeholder 4">
            <a:extLst>
              <a:ext uri="{FF2B5EF4-FFF2-40B4-BE49-F238E27FC236}">
                <a16:creationId xmlns:a16="http://schemas.microsoft.com/office/drawing/2014/main" id="{A207D623-F4CE-4BF5-9D80-89D559F7527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178032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C66624-EE58-4164-AACC-BBE0D1015A0F}"/>
              </a:ext>
            </a:extLst>
          </p:cNvPr>
          <p:cNvSpPr>
            <a:spLocks noGrp="1"/>
          </p:cNvSpPr>
          <p:nvPr>
            <p:ph type="sldNum" sz="quarter" idx="12"/>
          </p:nvPr>
        </p:nvSpPr>
        <p:spPr/>
        <p:txBody>
          <a:bodyPr/>
          <a:lstStyle/>
          <a:p>
            <a:fld id="{4FAB73BC-B049-4115-A692-8D63A059BFB8}" type="slidenum">
              <a:rPr lang="en-US" smtClean="0"/>
              <a:pPr/>
              <a:t>16</a:t>
            </a:fld>
            <a:endParaRPr lang="en-US" dirty="0"/>
          </a:p>
        </p:txBody>
      </p:sp>
      <p:graphicFrame>
        <p:nvGraphicFramePr>
          <p:cNvPr id="3" name="Table 2">
            <a:extLst>
              <a:ext uri="{FF2B5EF4-FFF2-40B4-BE49-F238E27FC236}">
                <a16:creationId xmlns:a16="http://schemas.microsoft.com/office/drawing/2014/main" id="{85F56D81-CB87-4EA9-B099-1E38C3CE0FA6}"/>
              </a:ext>
            </a:extLst>
          </p:cNvPr>
          <p:cNvGraphicFramePr>
            <a:graphicFrameLocks noGrp="1"/>
          </p:cNvGraphicFramePr>
          <p:nvPr>
            <p:extLst>
              <p:ext uri="{D42A27DB-BD31-4B8C-83A1-F6EECF244321}">
                <p14:modId xmlns:p14="http://schemas.microsoft.com/office/powerpoint/2010/main" val="1381352623"/>
              </p:ext>
            </p:extLst>
          </p:nvPr>
        </p:nvGraphicFramePr>
        <p:xfrm>
          <a:off x="408262" y="597038"/>
          <a:ext cx="11375472" cy="5112985"/>
        </p:xfrm>
        <a:graphic>
          <a:graphicData uri="http://schemas.openxmlformats.org/drawingml/2006/table">
            <a:tbl>
              <a:tblPr firstRow="1" firstCol="1" bandRow="1">
                <a:tableStyleId>{5DA37D80-6434-44D0-A028-1B22A696006F}</a:tableStyleId>
              </a:tblPr>
              <a:tblGrid>
                <a:gridCol w="3061982">
                  <a:extLst>
                    <a:ext uri="{9D8B030D-6E8A-4147-A177-3AD203B41FA5}">
                      <a16:colId xmlns:a16="http://schemas.microsoft.com/office/drawing/2014/main" val="1048551007"/>
                    </a:ext>
                  </a:extLst>
                </a:gridCol>
                <a:gridCol w="1269535">
                  <a:extLst>
                    <a:ext uri="{9D8B030D-6E8A-4147-A177-3AD203B41FA5}">
                      <a16:colId xmlns:a16="http://schemas.microsoft.com/office/drawing/2014/main" val="1778959973"/>
                    </a:ext>
                  </a:extLst>
                </a:gridCol>
                <a:gridCol w="1190261">
                  <a:extLst>
                    <a:ext uri="{9D8B030D-6E8A-4147-A177-3AD203B41FA5}">
                      <a16:colId xmlns:a16="http://schemas.microsoft.com/office/drawing/2014/main" val="948479779"/>
                    </a:ext>
                  </a:extLst>
                </a:gridCol>
                <a:gridCol w="1141878">
                  <a:extLst>
                    <a:ext uri="{9D8B030D-6E8A-4147-A177-3AD203B41FA5}">
                      <a16:colId xmlns:a16="http://schemas.microsoft.com/office/drawing/2014/main" val="3174458317"/>
                    </a:ext>
                  </a:extLst>
                </a:gridCol>
                <a:gridCol w="1241571">
                  <a:extLst>
                    <a:ext uri="{9D8B030D-6E8A-4147-A177-3AD203B41FA5}">
                      <a16:colId xmlns:a16="http://schemas.microsoft.com/office/drawing/2014/main" val="2953310604"/>
                    </a:ext>
                  </a:extLst>
                </a:gridCol>
                <a:gridCol w="1124125">
                  <a:extLst>
                    <a:ext uri="{9D8B030D-6E8A-4147-A177-3AD203B41FA5}">
                      <a16:colId xmlns:a16="http://schemas.microsoft.com/office/drawing/2014/main" val="2374073994"/>
                    </a:ext>
                  </a:extLst>
                </a:gridCol>
                <a:gridCol w="1149291">
                  <a:extLst>
                    <a:ext uri="{9D8B030D-6E8A-4147-A177-3AD203B41FA5}">
                      <a16:colId xmlns:a16="http://schemas.microsoft.com/office/drawing/2014/main" val="2574791249"/>
                    </a:ext>
                  </a:extLst>
                </a:gridCol>
                <a:gridCol w="1196829">
                  <a:extLst>
                    <a:ext uri="{9D8B030D-6E8A-4147-A177-3AD203B41FA5}">
                      <a16:colId xmlns:a16="http://schemas.microsoft.com/office/drawing/2014/main" val="1547321999"/>
                    </a:ext>
                  </a:extLst>
                </a:gridCol>
              </a:tblGrid>
              <a:tr h="672560">
                <a:tc>
                  <a:txBody>
                    <a:bodyPr/>
                    <a:lstStyle/>
                    <a:p>
                      <a:pPr marL="0" marR="0" algn="ctr">
                        <a:spcBef>
                          <a:spcPts val="0"/>
                        </a:spcBef>
                        <a:spcAft>
                          <a:spcPts val="0"/>
                        </a:spcAft>
                      </a:pPr>
                      <a:r>
                        <a:rPr lang="en-US" sz="1400" kern="1200" dirty="0">
                          <a:solidFill>
                            <a:schemeClr val="tx2"/>
                          </a:solidFill>
                          <a:effectLst/>
                        </a:rPr>
                        <a:t>Program</a:t>
                      </a:r>
                      <a:endParaRPr lang="en-US" sz="1400" kern="1200" dirty="0">
                        <a:solidFill>
                          <a:schemeClr val="tx2"/>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kern="1200" dirty="0">
                          <a:solidFill>
                            <a:schemeClr val="tx2"/>
                          </a:solidFill>
                          <a:effectLst/>
                        </a:rPr>
                        <a:t>FY 16 </a:t>
                      </a:r>
                      <a:endParaRPr lang="en-US" sz="1400" kern="1200" dirty="0">
                        <a:solidFill>
                          <a:schemeClr val="tx2"/>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kern="1200" dirty="0">
                          <a:solidFill>
                            <a:schemeClr val="tx2"/>
                          </a:solidFill>
                          <a:effectLst/>
                        </a:rPr>
                        <a:t>FY 17 </a:t>
                      </a:r>
                      <a:endParaRPr lang="en-US" sz="1400" kern="1200" dirty="0">
                        <a:solidFill>
                          <a:schemeClr val="tx2"/>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kern="1200">
                          <a:solidFill>
                            <a:schemeClr val="tx2"/>
                          </a:solidFill>
                          <a:effectLst/>
                        </a:rPr>
                        <a:t>FY 18 Omnibus</a:t>
                      </a:r>
                      <a:endParaRPr lang="en-US" sz="1400" kern="1200">
                        <a:solidFill>
                          <a:schemeClr val="tx2"/>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kern="1200">
                          <a:solidFill>
                            <a:schemeClr val="tx2"/>
                          </a:solidFill>
                          <a:effectLst/>
                        </a:rPr>
                        <a:t>President’s FY 19 Request</a:t>
                      </a:r>
                      <a:endParaRPr lang="en-US" sz="1400" kern="1200">
                        <a:solidFill>
                          <a:schemeClr val="tx2"/>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kern="1200">
                          <a:solidFill>
                            <a:schemeClr val="tx2"/>
                          </a:solidFill>
                          <a:effectLst/>
                        </a:rPr>
                        <a:t>FY 19 Request vs. FY 18</a:t>
                      </a:r>
                      <a:endParaRPr lang="en-US" sz="1400" kern="1200">
                        <a:solidFill>
                          <a:schemeClr val="tx2"/>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400" kern="1200" dirty="0">
                          <a:solidFill>
                            <a:schemeClr val="tx2"/>
                          </a:solidFill>
                          <a:effectLst/>
                        </a:rPr>
                        <a:t>FY 2019</a:t>
                      </a:r>
                      <a:endParaRPr lang="en-US" sz="1400"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lgn="ctr">
                        <a:spcBef>
                          <a:spcPts val="0"/>
                        </a:spcBef>
                        <a:spcAft>
                          <a:spcPts val="0"/>
                        </a:spcAft>
                      </a:pPr>
                      <a:r>
                        <a:rPr lang="en-US" sz="1400" kern="1200" dirty="0">
                          <a:solidFill>
                            <a:schemeClr val="tx2"/>
                          </a:solidFill>
                          <a:effectLst/>
                        </a:rPr>
                        <a:t>FY 19 vs. FY 18</a:t>
                      </a:r>
                      <a:endParaRPr lang="en-US" sz="1400"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091238078"/>
                  </a:ext>
                </a:extLst>
              </a:tr>
              <a:tr h="448373">
                <a:tc>
                  <a:txBody>
                    <a:bodyPr/>
                    <a:lstStyle/>
                    <a:p>
                      <a:pPr marL="0" marR="0">
                        <a:spcBef>
                          <a:spcPts val="0"/>
                        </a:spcBef>
                        <a:spcAft>
                          <a:spcPts val="0"/>
                        </a:spcAft>
                      </a:pPr>
                      <a:r>
                        <a:rPr lang="en-US" sz="1400" kern="1200" dirty="0" err="1">
                          <a:solidFill>
                            <a:schemeClr val="tx2"/>
                          </a:solidFill>
                          <a:effectLst/>
                        </a:rPr>
                        <a:t>CSAP</a:t>
                      </a:r>
                      <a:r>
                        <a:rPr lang="en-US" sz="1400" kern="1200" dirty="0">
                          <a:solidFill>
                            <a:schemeClr val="tx2"/>
                          </a:solidFill>
                          <a:effectLst/>
                        </a:rPr>
                        <a:t> TOTAL</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$211,219,000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$223,219,000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$248,219,000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$220,885,000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-$27,334,000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dirty="0">
                          <a:solidFill>
                            <a:schemeClr val="tx2"/>
                          </a:solidFill>
                          <a:effectLst/>
                        </a:rPr>
                        <a:t>$205,469,000</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dirty="0">
                          <a:solidFill>
                            <a:srgbClr val="C00000"/>
                          </a:solidFill>
                          <a:effectLst/>
                        </a:rPr>
                        <a:t>-$42,750,000</a:t>
                      </a:r>
                      <a:endParaRPr lang="en-US" sz="1400" b="1" kern="1200" dirty="0">
                        <a:solidFill>
                          <a:srgbClr val="C00000"/>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214625777"/>
                  </a:ext>
                </a:extLst>
              </a:tr>
              <a:tr h="448373">
                <a:tc>
                  <a:txBody>
                    <a:bodyPr/>
                    <a:lstStyle/>
                    <a:p>
                      <a:pPr marL="0" marR="0">
                        <a:spcBef>
                          <a:spcPts val="0"/>
                        </a:spcBef>
                        <a:spcAft>
                          <a:spcPts val="0"/>
                        </a:spcAft>
                      </a:pPr>
                      <a:r>
                        <a:rPr lang="en-US" sz="1400" kern="1200">
                          <a:solidFill>
                            <a:schemeClr val="tx2"/>
                          </a:solidFill>
                          <a:effectLst/>
                        </a:rPr>
                        <a:t>Center for the Application of Prevention Technologies (CAPT)</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$7,493,000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$7,493,000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$7,493,000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$7,493,000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Level</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dirty="0">
                          <a:solidFill>
                            <a:schemeClr val="tx2"/>
                          </a:solidFill>
                          <a:effectLst/>
                        </a:rPr>
                        <a:t>$7,493,000</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a:solidFill>
                            <a:schemeClr val="tx2"/>
                          </a:solidFill>
                          <a:effectLst/>
                        </a:rPr>
                        <a:t>Level</a:t>
                      </a:r>
                      <a:endParaRPr lang="en-US" sz="1400" b="1" kern="120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875162108"/>
                  </a:ext>
                </a:extLst>
              </a:tr>
              <a:tr h="224187">
                <a:tc>
                  <a:txBody>
                    <a:bodyPr/>
                    <a:lstStyle/>
                    <a:p>
                      <a:pPr marL="0" marR="0">
                        <a:spcBef>
                          <a:spcPts val="0"/>
                        </a:spcBef>
                        <a:spcAft>
                          <a:spcPts val="0"/>
                        </a:spcAft>
                      </a:pPr>
                      <a:r>
                        <a:rPr lang="en-US" sz="1400" kern="1200">
                          <a:solidFill>
                            <a:schemeClr val="tx2"/>
                          </a:solidFill>
                          <a:effectLst/>
                        </a:rPr>
                        <a:t>Mandatory Drug Testing</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$4,894,000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$4,894,000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$4,894,000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$4,894,000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Level</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dirty="0">
                          <a:solidFill>
                            <a:schemeClr val="tx2"/>
                          </a:solidFill>
                          <a:effectLst/>
                        </a:rPr>
                        <a:t>$4,894,000</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a:solidFill>
                            <a:schemeClr val="tx2"/>
                          </a:solidFill>
                          <a:effectLst/>
                        </a:rPr>
                        <a:t>Level</a:t>
                      </a:r>
                      <a:endParaRPr lang="en-US" sz="1400" b="1" kern="120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871200335"/>
                  </a:ext>
                </a:extLst>
              </a:tr>
              <a:tr h="448373">
                <a:tc>
                  <a:txBody>
                    <a:bodyPr/>
                    <a:lstStyle/>
                    <a:p>
                      <a:pPr marL="0" marR="0">
                        <a:spcBef>
                          <a:spcPts val="0"/>
                        </a:spcBef>
                        <a:spcAft>
                          <a:spcPts val="0"/>
                        </a:spcAft>
                      </a:pPr>
                      <a:r>
                        <a:rPr lang="en-US" sz="1400" kern="1200" dirty="0">
                          <a:solidFill>
                            <a:schemeClr val="tx2"/>
                          </a:solidFill>
                          <a:effectLst/>
                        </a:rPr>
                        <a:t>Minority AIDS</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$41,205,000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$41,205,000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$41,205,000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Not funded</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-$41,205,000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a:solidFill>
                            <a:schemeClr val="tx2"/>
                          </a:solidFill>
                          <a:effectLst/>
                        </a:rPr>
                        <a:t>$41,205,000</a:t>
                      </a:r>
                      <a:endParaRPr lang="en-US" sz="1400" b="1" kern="120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dirty="0">
                          <a:solidFill>
                            <a:schemeClr val="tx2"/>
                          </a:solidFill>
                          <a:effectLst/>
                        </a:rPr>
                        <a:t>Level</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528581635"/>
                  </a:ext>
                </a:extLst>
              </a:tr>
              <a:tr h="224187">
                <a:tc>
                  <a:txBody>
                    <a:bodyPr/>
                    <a:lstStyle/>
                    <a:p>
                      <a:pPr marL="0" marR="0">
                        <a:spcBef>
                          <a:spcPts val="0"/>
                        </a:spcBef>
                        <a:spcAft>
                          <a:spcPts val="0"/>
                        </a:spcAft>
                      </a:pPr>
                      <a:r>
                        <a:rPr lang="en-US" sz="1400" kern="1200">
                          <a:solidFill>
                            <a:schemeClr val="tx2"/>
                          </a:solidFill>
                          <a:effectLst/>
                        </a:rPr>
                        <a:t>Minority Fellowship</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$71,000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$71,000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$71,000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Not funded</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-$71,000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a:solidFill>
                            <a:schemeClr val="tx2"/>
                          </a:solidFill>
                          <a:effectLst/>
                        </a:rPr>
                        <a:t>$321,000</a:t>
                      </a:r>
                      <a:endParaRPr lang="en-US" sz="1400" b="1" kern="120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dirty="0">
                          <a:solidFill>
                            <a:schemeClr val="tx2"/>
                          </a:solidFill>
                          <a:effectLst/>
                        </a:rPr>
                        <a:t>+$250,000</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046363850"/>
                  </a:ext>
                </a:extLst>
              </a:tr>
              <a:tr h="224187">
                <a:tc>
                  <a:txBody>
                    <a:bodyPr/>
                    <a:lstStyle/>
                    <a:p>
                      <a:pPr marL="0" marR="0">
                        <a:spcBef>
                          <a:spcPts val="0"/>
                        </a:spcBef>
                        <a:spcAft>
                          <a:spcPts val="0"/>
                        </a:spcAft>
                      </a:pPr>
                      <a:r>
                        <a:rPr lang="en-US" sz="1400" kern="1200">
                          <a:solidFill>
                            <a:schemeClr val="tx2"/>
                          </a:solidFill>
                          <a:effectLst/>
                        </a:rPr>
                        <a:t>Science and Service Program Coordination</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$4,072,000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$4,072,000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$4,072,000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$4,072,000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Level</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a:solidFill>
                            <a:schemeClr val="tx2"/>
                          </a:solidFill>
                          <a:effectLst/>
                        </a:rPr>
                        <a:t>$4,072,000</a:t>
                      </a:r>
                      <a:endParaRPr lang="en-US" sz="1400" b="1" kern="120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a:solidFill>
                            <a:schemeClr val="tx2"/>
                          </a:solidFill>
                          <a:effectLst/>
                        </a:rPr>
                        <a:t>Level</a:t>
                      </a:r>
                      <a:endParaRPr lang="en-US" sz="1400" b="1" kern="120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23021567"/>
                  </a:ext>
                </a:extLst>
              </a:tr>
              <a:tr h="448373">
                <a:tc>
                  <a:txBody>
                    <a:bodyPr/>
                    <a:lstStyle/>
                    <a:p>
                      <a:pPr marL="0" marR="0">
                        <a:spcBef>
                          <a:spcPts val="0"/>
                        </a:spcBef>
                        <a:spcAft>
                          <a:spcPts val="0"/>
                        </a:spcAft>
                      </a:pPr>
                      <a:r>
                        <a:rPr lang="en-US" sz="1400" kern="1200">
                          <a:solidFill>
                            <a:schemeClr val="tx2"/>
                          </a:solidFill>
                          <a:effectLst/>
                        </a:rPr>
                        <a:t>Sober Truth on Preventing Underage Drinking (STOP Act)</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$7,000,000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$7,000,000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$7,000,000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$7,000,000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Level</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dirty="0">
                          <a:solidFill>
                            <a:schemeClr val="tx2"/>
                          </a:solidFill>
                          <a:effectLst/>
                        </a:rPr>
                        <a:t>$8,000,000</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dirty="0">
                          <a:solidFill>
                            <a:srgbClr val="00B050"/>
                          </a:solidFill>
                          <a:effectLst/>
                        </a:rPr>
                        <a:t>+$1,000,000</a:t>
                      </a:r>
                      <a:endParaRPr lang="en-US" sz="1400" b="1" kern="1200" dirty="0">
                        <a:solidFill>
                          <a:srgbClr val="00B050"/>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662648297"/>
                  </a:ext>
                </a:extLst>
              </a:tr>
              <a:tr h="390535">
                <a:tc>
                  <a:txBody>
                    <a:bodyPr/>
                    <a:lstStyle/>
                    <a:p>
                      <a:pPr marL="0" marR="0">
                        <a:spcBef>
                          <a:spcPts val="0"/>
                        </a:spcBef>
                        <a:spcAft>
                          <a:spcPts val="0"/>
                        </a:spcAft>
                      </a:pPr>
                      <a:r>
                        <a:rPr lang="en-US" sz="1400" i="1" kern="1200" dirty="0">
                          <a:solidFill>
                            <a:schemeClr val="tx2"/>
                          </a:solidFill>
                          <a:effectLst/>
                        </a:rPr>
                        <a:t>   National Adult-Oriented Media Public </a:t>
                      </a:r>
                    </a:p>
                    <a:p>
                      <a:pPr marL="0" marR="0">
                        <a:spcBef>
                          <a:spcPts val="0"/>
                        </a:spcBef>
                        <a:spcAft>
                          <a:spcPts val="0"/>
                        </a:spcAft>
                      </a:pPr>
                      <a:r>
                        <a:rPr lang="en-US" sz="1400" i="1" kern="1200" dirty="0">
                          <a:solidFill>
                            <a:schemeClr val="tx2"/>
                          </a:solidFill>
                          <a:effectLst/>
                        </a:rPr>
                        <a:t>   Service Campaign</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dirty="0">
                          <a:solidFill>
                            <a:schemeClr val="tx2"/>
                          </a:solidFill>
                          <a:effectLst/>
                        </a:rPr>
                        <a:t>N/A</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a:solidFill>
                            <a:schemeClr val="tx2"/>
                          </a:solidFill>
                          <a:effectLst/>
                        </a:rPr>
                        <a:t>N/A</a:t>
                      </a:r>
                      <a:endParaRPr lang="en-US" sz="1400" i="1"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a:solidFill>
                            <a:schemeClr val="tx2"/>
                          </a:solidFill>
                          <a:effectLst/>
                        </a:rPr>
                        <a:t>N/A</a:t>
                      </a:r>
                      <a:endParaRPr lang="en-US" sz="1400" i="1"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dirty="0">
                          <a:solidFill>
                            <a:schemeClr val="tx2"/>
                          </a:solidFill>
                          <a:effectLst/>
                        </a:rPr>
                        <a:t>N/A</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dirty="0">
                          <a:solidFill>
                            <a:schemeClr val="tx2"/>
                          </a:solidFill>
                          <a:effectLst/>
                        </a:rPr>
                        <a:t>N/A</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i="1" kern="1200" dirty="0">
                          <a:solidFill>
                            <a:schemeClr val="tx2"/>
                          </a:solidFill>
                          <a:effectLst/>
                        </a:rPr>
                        <a:t>$1,000,000</a:t>
                      </a:r>
                      <a:endParaRPr lang="en-US" sz="1400" b="1" i="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i="1" kern="1200" dirty="0">
                          <a:solidFill>
                            <a:srgbClr val="00B050"/>
                          </a:solidFill>
                          <a:effectLst/>
                        </a:rPr>
                        <a:t>+$1,000,000</a:t>
                      </a:r>
                      <a:endParaRPr lang="en-US" sz="1400" b="1" i="1" kern="1200" dirty="0">
                        <a:solidFill>
                          <a:srgbClr val="00B050"/>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450154512"/>
                  </a:ext>
                </a:extLst>
              </a:tr>
              <a:tr h="448373">
                <a:tc>
                  <a:txBody>
                    <a:bodyPr/>
                    <a:lstStyle/>
                    <a:p>
                      <a:pPr marL="0" marR="0">
                        <a:spcBef>
                          <a:spcPts val="0"/>
                        </a:spcBef>
                        <a:spcAft>
                          <a:spcPts val="0"/>
                        </a:spcAft>
                      </a:pPr>
                      <a:r>
                        <a:rPr lang="en-US" sz="1400" kern="1200">
                          <a:solidFill>
                            <a:schemeClr val="tx2"/>
                          </a:solidFill>
                          <a:effectLst/>
                        </a:rPr>
                        <a:t>Strategic Prevention Framework-Partnerships for Success</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$109,484,000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$109,484,000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$119,484,000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$58,426,000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-$61,058,000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dirty="0">
                          <a:solidFill>
                            <a:schemeClr val="tx2"/>
                          </a:solidFill>
                          <a:effectLst/>
                        </a:rPr>
                        <a:t>$119,484,000</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dirty="0">
                          <a:solidFill>
                            <a:schemeClr val="tx2"/>
                          </a:solidFill>
                          <a:effectLst/>
                        </a:rPr>
                        <a:t>Level</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903185158"/>
                  </a:ext>
                </a:extLst>
              </a:tr>
              <a:tr h="448373">
                <a:tc>
                  <a:txBody>
                    <a:bodyPr/>
                    <a:lstStyle/>
                    <a:p>
                      <a:pPr marL="0" marR="0">
                        <a:spcBef>
                          <a:spcPts val="0"/>
                        </a:spcBef>
                        <a:spcAft>
                          <a:spcPts val="0"/>
                        </a:spcAft>
                      </a:pPr>
                      <a:r>
                        <a:rPr lang="en-US" sz="1400" i="1" kern="1200" dirty="0">
                          <a:solidFill>
                            <a:schemeClr val="tx2"/>
                          </a:solidFill>
                          <a:effectLst/>
                        </a:rPr>
                        <a:t>   Strategic Prevention Framework Rx</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dirty="0">
                          <a:solidFill>
                            <a:schemeClr val="tx2"/>
                          </a:solidFill>
                          <a:effectLst/>
                        </a:rPr>
                        <a:t>$10,000,000</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a:solidFill>
                            <a:schemeClr val="tx2"/>
                          </a:solidFill>
                          <a:effectLst/>
                        </a:rPr>
                        <a:t>$10,000,000</a:t>
                      </a:r>
                      <a:endParaRPr lang="en-US" sz="1400" i="1"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dirty="0">
                          <a:solidFill>
                            <a:schemeClr val="tx2"/>
                          </a:solidFill>
                          <a:effectLst/>
                        </a:rPr>
                        <a:t>$10,000,000</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a:solidFill>
                            <a:schemeClr val="tx2"/>
                          </a:solidFill>
                          <a:effectLst/>
                        </a:rPr>
                        <a:t>$10,000,000</a:t>
                      </a:r>
                      <a:endParaRPr lang="en-US" sz="1400" i="1"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i="1" kern="1200" dirty="0">
                          <a:solidFill>
                            <a:schemeClr val="tx2"/>
                          </a:solidFill>
                          <a:effectLst/>
                        </a:rPr>
                        <a:t>Level</a:t>
                      </a:r>
                      <a:endParaRPr lang="en-US" sz="1400" i="1"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i="1" kern="1200" dirty="0">
                          <a:solidFill>
                            <a:schemeClr val="tx2"/>
                          </a:solidFill>
                          <a:effectLst/>
                        </a:rPr>
                        <a:t>$10,000,000</a:t>
                      </a:r>
                      <a:endParaRPr lang="en-US" sz="1400" b="1" i="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i="1" kern="1200" dirty="0">
                          <a:solidFill>
                            <a:schemeClr val="tx2"/>
                          </a:solidFill>
                          <a:effectLst/>
                        </a:rPr>
                        <a:t>Level</a:t>
                      </a:r>
                      <a:endParaRPr lang="en-US" sz="1400" b="1" i="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263554878"/>
                  </a:ext>
                </a:extLst>
              </a:tr>
              <a:tr h="448373">
                <a:tc>
                  <a:txBody>
                    <a:bodyPr/>
                    <a:lstStyle/>
                    <a:p>
                      <a:pPr marL="0" marR="0">
                        <a:spcBef>
                          <a:spcPts val="0"/>
                        </a:spcBef>
                        <a:spcAft>
                          <a:spcPts val="0"/>
                        </a:spcAft>
                      </a:pPr>
                      <a:r>
                        <a:rPr lang="en-US" sz="1400" kern="1200">
                          <a:solidFill>
                            <a:schemeClr val="tx2"/>
                          </a:solidFill>
                          <a:effectLst/>
                        </a:rPr>
                        <a:t>Tribal Behavioral Health Grants</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dirty="0">
                          <a:solidFill>
                            <a:schemeClr val="tx2"/>
                          </a:solidFill>
                          <a:effectLst/>
                        </a:rPr>
                        <a:t>$15,000,000</a:t>
                      </a:r>
                      <a:endParaRPr lang="en-US" sz="1400" kern="1200" dirty="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$15,000,000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$15,000,000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$15,000,000</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kern="1200">
                          <a:solidFill>
                            <a:schemeClr val="tx2"/>
                          </a:solidFill>
                          <a:effectLst/>
                        </a:rPr>
                        <a:t>Level</a:t>
                      </a:r>
                      <a:endParaRPr lang="en-US" sz="1400" kern="1200">
                        <a:solidFill>
                          <a:schemeClr val="tx2"/>
                        </a:solidFill>
                        <a:effectLst/>
                        <a:latin typeface="+mn-lt"/>
                        <a:ea typeface="+mn-ea"/>
                        <a:cs typeface="+mn-cs"/>
                      </a:endParaRPr>
                    </a:p>
                  </a:txBody>
                  <a:tcPr marL="68580" marR="68580" marT="0" marB="0" anchor="ctr">
                    <a:noFill/>
                  </a:tcPr>
                </a:tc>
                <a:tc>
                  <a:txBody>
                    <a:bodyPr/>
                    <a:lstStyle/>
                    <a:p>
                      <a:pPr marL="0" marR="0">
                        <a:spcBef>
                          <a:spcPts val="0"/>
                        </a:spcBef>
                        <a:spcAft>
                          <a:spcPts val="0"/>
                        </a:spcAft>
                      </a:pPr>
                      <a:r>
                        <a:rPr lang="en-US" sz="1400" b="1" kern="1200" dirty="0">
                          <a:solidFill>
                            <a:schemeClr val="tx2"/>
                          </a:solidFill>
                          <a:effectLst/>
                        </a:rPr>
                        <a:t>$20,000,000</a:t>
                      </a:r>
                      <a:endParaRPr lang="en-US" sz="1400" b="1" kern="1200" dirty="0">
                        <a:solidFill>
                          <a:schemeClr val="tx2"/>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0">
                        <a:spcBef>
                          <a:spcPts val="0"/>
                        </a:spcBef>
                        <a:spcAft>
                          <a:spcPts val="0"/>
                        </a:spcAft>
                      </a:pPr>
                      <a:r>
                        <a:rPr lang="en-US" sz="1400" b="1" kern="1200" dirty="0">
                          <a:solidFill>
                            <a:srgbClr val="00B050"/>
                          </a:solidFill>
                          <a:effectLst/>
                        </a:rPr>
                        <a:t>+$5,000,000</a:t>
                      </a:r>
                      <a:endParaRPr lang="en-US" sz="1400" b="1" kern="1200" dirty="0">
                        <a:solidFill>
                          <a:srgbClr val="00B050"/>
                        </a:solidFill>
                        <a:effectLst/>
                        <a:latin typeface="+mn-lt"/>
                        <a:ea typeface="+mn-ea"/>
                        <a:cs typeface="+mn-cs"/>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772057234"/>
                  </a:ext>
                </a:extLst>
              </a:tr>
            </a:tbl>
          </a:graphicData>
        </a:graphic>
      </p:graphicFrame>
      <p:sp>
        <p:nvSpPr>
          <p:cNvPr id="4" name="Rectangle 1">
            <a:extLst>
              <a:ext uri="{FF2B5EF4-FFF2-40B4-BE49-F238E27FC236}">
                <a16:creationId xmlns:a16="http://schemas.microsoft.com/office/drawing/2014/main" id="{BCC67A7E-B80F-444B-B760-7F788B589E26}"/>
              </a:ext>
            </a:extLst>
          </p:cNvPr>
          <p:cNvSpPr>
            <a:spLocks noChangeArrowheads="1"/>
          </p:cNvSpPr>
          <p:nvPr/>
        </p:nvSpPr>
        <p:spPr bwMode="auto">
          <a:xfrm>
            <a:off x="3494114" y="258484"/>
            <a:ext cx="520376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accent2"/>
                </a:solidFill>
                <a:effectLst/>
                <a:latin typeface="Gill Sans MT" panose="020B0502020104020203" pitchFamily="34" charset="0"/>
                <a:ea typeface="Calibri" panose="020F0502020204030204" pitchFamily="34" charset="0"/>
                <a:cs typeface="Times New Roman" panose="02020603050405020304" pitchFamily="18" charset="0"/>
              </a:rPr>
              <a:t>SAMHSA’s C</a:t>
            </a:r>
            <a:r>
              <a:rPr kumimoji="0" lang="en-US" altLang="en-US" sz="1600" b="0" i="0" u="none" strike="noStrike" cap="none" normalizeH="0" baseline="0" dirty="0" bmk="">
                <a:ln>
                  <a:noFill/>
                </a:ln>
                <a:solidFill>
                  <a:schemeClr val="accent2"/>
                </a:solidFill>
                <a:effectLst/>
                <a:latin typeface="Gill Sans MT" panose="020B0502020104020203" pitchFamily="34" charset="0"/>
                <a:ea typeface="Calibri" panose="020F0502020204030204" pitchFamily="34" charset="0"/>
                <a:cs typeface="Times New Roman" panose="02020603050405020304" pitchFamily="18" charset="0"/>
              </a:rPr>
              <a:t>enter for Substance Abuse Prevention (</a:t>
            </a:r>
            <a:r>
              <a:rPr kumimoji="0" lang="en-US" altLang="en-US" sz="1600" b="0" i="0" u="none" strike="noStrike" cap="none" normalizeH="0" baseline="0" dirty="0" err="1" bmk="">
                <a:ln>
                  <a:noFill/>
                </a:ln>
                <a:solidFill>
                  <a:schemeClr val="accent2"/>
                </a:solidFill>
                <a:effectLst/>
                <a:latin typeface="Gill Sans MT" panose="020B0502020104020203" pitchFamily="34" charset="0"/>
                <a:ea typeface="Calibri" panose="020F0502020204030204" pitchFamily="34" charset="0"/>
                <a:cs typeface="Times New Roman" panose="02020603050405020304" pitchFamily="18" charset="0"/>
              </a:rPr>
              <a:t>CSAP</a:t>
            </a:r>
            <a:r>
              <a:rPr kumimoji="0" lang="en-US" altLang="en-US" sz="1600" b="0" i="0" u="none" strike="noStrike" cap="none" normalizeH="0" baseline="0" dirty="0" bmk="">
                <a:ln>
                  <a:noFill/>
                </a:ln>
                <a:solidFill>
                  <a:schemeClr val="accent2"/>
                </a:solidFill>
                <a:effectLst/>
                <a:latin typeface="Gill Sans MT" panose="020B0502020104020203" pitchFamily="34" charset="0"/>
                <a:ea typeface="Calibri" panose="020F0502020204030204" pitchFamily="34" charset="0"/>
                <a:cs typeface="Times New Roman" panose="02020603050405020304" pitchFamily="18" charset="0"/>
              </a:rPr>
              <a:t>)</a:t>
            </a:r>
            <a:endParaRPr kumimoji="0" lang="en-US" altLang="en-US" sz="1050" b="0" i="0"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3614505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30B5D9F-C4EA-4EF2-BDD2-D949A678720C}"/>
              </a:ext>
            </a:extLst>
          </p:cNvPr>
          <p:cNvGraphicFramePr>
            <a:graphicFrameLocks noGrp="1"/>
          </p:cNvGraphicFramePr>
          <p:nvPr>
            <p:extLst>
              <p:ext uri="{D42A27DB-BD31-4B8C-83A1-F6EECF244321}">
                <p14:modId xmlns:p14="http://schemas.microsoft.com/office/powerpoint/2010/main" val="2875141098"/>
              </p:ext>
            </p:extLst>
          </p:nvPr>
        </p:nvGraphicFramePr>
        <p:xfrm>
          <a:off x="293615" y="709541"/>
          <a:ext cx="11435591" cy="5811901"/>
        </p:xfrm>
        <a:graphic>
          <a:graphicData uri="http://schemas.openxmlformats.org/drawingml/2006/table">
            <a:tbl>
              <a:tblPr firstRow="1" firstCol="1" bandRow="1">
                <a:tableStyleId>{5C22544A-7EE6-4342-B048-85BDC9FD1C3A}</a:tableStyleId>
              </a:tblPr>
              <a:tblGrid>
                <a:gridCol w="2583809">
                  <a:extLst>
                    <a:ext uri="{9D8B030D-6E8A-4147-A177-3AD203B41FA5}">
                      <a16:colId xmlns:a16="http://schemas.microsoft.com/office/drawing/2014/main" val="3203696398"/>
                    </a:ext>
                  </a:extLst>
                </a:gridCol>
                <a:gridCol w="1266737">
                  <a:extLst>
                    <a:ext uri="{9D8B030D-6E8A-4147-A177-3AD203B41FA5}">
                      <a16:colId xmlns:a16="http://schemas.microsoft.com/office/drawing/2014/main" val="2335589048"/>
                    </a:ext>
                  </a:extLst>
                </a:gridCol>
                <a:gridCol w="1275127">
                  <a:extLst>
                    <a:ext uri="{9D8B030D-6E8A-4147-A177-3AD203B41FA5}">
                      <a16:colId xmlns:a16="http://schemas.microsoft.com/office/drawing/2014/main" val="989379234"/>
                    </a:ext>
                  </a:extLst>
                </a:gridCol>
                <a:gridCol w="1266738">
                  <a:extLst>
                    <a:ext uri="{9D8B030D-6E8A-4147-A177-3AD203B41FA5}">
                      <a16:colId xmlns:a16="http://schemas.microsoft.com/office/drawing/2014/main" val="1051136410"/>
                    </a:ext>
                  </a:extLst>
                </a:gridCol>
                <a:gridCol w="1283515">
                  <a:extLst>
                    <a:ext uri="{9D8B030D-6E8A-4147-A177-3AD203B41FA5}">
                      <a16:colId xmlns:a16="http://schemas.microsoft.com/office/drawing/2014/main" val="3593255948"/>
                    </a:ext>
                  </a:extLst>
                </a:gridCol>
                <a:gridCol w="1208015">
                  <a:extLst>
                    <a:ext uri="{9D8B030D-6E8A-4147-A177-3AD203B41FA5}">
                      <a16:colId xmlns:a16="http://schemas.microsoft.com/office/drawing/2014/main" val="1334781516"/>
                    </a:ext>
                  </a:extLst>
                </a:gridCol>
                <a:gridCol w="1320642">
                  <a:extLst>
                    <a:ext uri="{9D8B030D-6E8A-4147-A177-3AD203B41FA5}">
                      <a16:colId xmlns:a16="http://schemas.microsoft.com/office/drawing/2014/main" val="2542967004"/>
                    </a:ext>
                  </a:extLst>
                </a:gridCol>
                <a:gridCol w="1231008">
                  <a:extLst>
                    <a:ext uri="{9D8B030D-6E8A-4147-A177-3AD203B41FA5}">
                      <a16:colId xmlns:a16="http://schemas.microsoft.com/office/drawing/2014/main" val="3422163914"/>
                    </a:ext>
                  </a:extLst>
                </a:gridCol>
              </a:tblGrid>
              <a:tr h="482802">
                <a:tc>
                  <a:txBody>
                    <a:bodyPr/>
                    <a:lstStyle/>
                    <a:p>
                      <a:pPr marL="0" marR="0">
                        <a:spcBef>
                          <a:spcPts val="0"/>
                        </a:spcBef>
                        <a:spcAft>
                          <a:spcPts val="0"/>
                        </a:spcAft>
                      </a:pPr>
                      <a:r>
                        <a:rPr lang="en-US" sz="1400" dirty="0">
                          <a:effectLst/>
                        </a:rPr>
                        <a:t>Program</a:t>
                      </a:r>
                      <a:endParaRPr lang="en-US" sz="1400" dirty="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FY 16</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FY 17</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FY 18 Omnibus</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President’s FY 19 Request</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FY 19 Request vs. FY 18</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FY 2019</a:t>
                      </a:r>
                      <a:endParaRPr lang="en-US" sz="1400" b="1">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FY 19 vs. FY 18</a:t>
                      </a:r>
                      <a:endParaRPr lang="en-US" sz="1400" b="1">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435896264"/>
                  </a:ext>
                </a:extLst>
              </a:tr>
              <a:tr h="678305">
                <a:tc>
                  <a:txBody>
                    <a:bodyPr/>
                    <a:lstStyle/>
                    <a:p>
                      <a:pPr marL="0" marR="0">
                        <a:spcBef>
                          <a:spcPts val="0"/>
                        </a:spcBef>
                        <a:spcAft>
                          <a:spcPts val="0"/>
                        </a:spcAft>
                      </a:pPr>
                      <a:r>
                        <a:rPr lang="en-US" sz="1400" dirty="0">
                          <a:effectLst/>
                        </a:rPr>
                        <a:t>Drug Enforcement Administration</a:t>
                      </a:r>
                      <a:endParaRPr lang="en-US" sz="1400" dirty="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$2,080,000,000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$2,102,976,000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$2,609,900,000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$2,441,500,000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-$168,400,000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$2,687,703,000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00B050"/>
                          </a:solidFill>
                          <a:effectLst/>
                        </a:rPr>
                        <a:t>+$77,803,000</a:t>
                      </a:r>
                      <a:endParaRPr lang="en-US" sz="1400" b="1" dirty="0">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586903382"/>
                  </a:ext>
                </a:extLst>
              </a:tr>
              <a:tr h="482802">
                <a:tc>
                  <a:txBody>
                    <a:bodyPr/>
                    <a:lstStyle/>
                    <a:p>
                      <a:pPr marL="0" marR="0">
                        <a:spcBef>
                          <a:spcPts val="0"/>
                        </a:spcBef>
                        <a:spcAft>
                          <a:spcPts val="0"/>
                        </a:spcAft>
                      </a:pPr>
                      <a:r>
                        <a:rPr lang="en-US" sz="1400">
                          <a:effectLst/>
                        </a:rPr>
                        <a:t>Office of Justice Programs: Research, Evaluation, and Statistics</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$116,000,000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$89,000,000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$90,000,000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$77,000,000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-$13,000,000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$80,000,000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C00000"/>
                          </a:solidFill>
                          <a:effectLst/>
                        </a:rPr>
                        <a:t>-$10,000,000</a:t>
                      </a:r>
                      <a:endParaRPr lang="en-US" sz="1400" b="1" dirty="0">
                        <a:solidFill>
                          <a:srgbClr val="C0000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215305676"/>
                  </a:ext>
                </a:extLst>
              </a:tr>
              <a:tr h="678305">
                <a:tc>
                  <a:txBody>
                    <a:bodyPr/>
                    <a:lstStyle/>
                    <a:p>
                      <a:pPr marL="0" marR="0">
                        <a:spcBef>
                          <a:spcPts val="0"/>
                        </a:spcBef>
                        <a:spcAft>
                          <a:spcPts val="0"/>
                        </a:spcAft>
                      </a:pPr>
                      <a:r>
                        <a:rPr lang="en-US" sz="1400" dirty="0">
                          <a:effectLst/>
                        </a:rPr>
                        <a:t>State and Local Law Enforcement Assistance</a:t>
                      </a:r>
                      <a:endParaRPr lang="en-US" sz="1400" dirty="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$1,408,500,000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$1,258,500,000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$1,677,500,000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$1,132,000,000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-$545,500,000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chemeClr val="tx2"/>
                          </a:solidFill>
                          <a:effectLst/>
                        </a:rPr>
                        <a:t>$1,723,000,000</a:t>
                      </a:r>
                      <a:endParaRPr lang="en-US" sz="1400" b="1"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00B050"/>
                          </a:solidFill>
                          <a:effectLst/>
                        </a:rPr>
                        <a:t>+$45,500,000</a:t>
                      </a:r>
                      <a:endParaRPr lang="en-US" sz="1400" b="1" dirty="0">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256886157"/>
                  </a:ext>
                </a:extLst>
              </a:tr>
              <a:tr h="271575">
                <a:tc>
                  <a:txBody>
                    <a:bodyPr/>
                    <a:lstStyle/>
                    <a:p>
                      <a:pPr marL="226695" marR="0">
                        <a:spcBef>
                          <a:spcPts val="0"/>
                        </a:spcBef>
                        <a:spcAft>
                          <a:spcPts val="0"/>
                        </a:spcAft>
                      </a:pPr>
                      <a:r>
                        <a:rPr lang="en-US" sz="1400">
                          <a:effectLst/>
                        </a:rPr>
                        <a:t>Byrne Justice Assistance Grants</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$347,000,000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$334,600,000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$339,600,000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$331,100,000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-$8,500,000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$329,600,000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C00000"/>
                          </a:solidFill>
                          <a:effectLst/>
                        </a:rPr>
                        <a:t>-$10,00,000</a:t>
                      </a:r>
                      <a:endParaRPr lang="en-US" sz="1400" b="1" dirty="0">
                        <a:solidFill>
                          <a:srgbClr val="C0000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877894971"/>
                  </a:ext>
                </a:extLst>
              </a:tr>
              <a:tr h="271575">
                <a:tc>
                  <a:txBody>
                    <a:bodyPr/>
                    <a:lstStyle/>
                    <a:p>
                      <a:pPr marL="226695" marR="0">
                        <a:spcBef>
                          <a:spcPts val="0"/>
                        </a:spcBef>
                        <a:spcAft>
                          <a:spcPts val="0"/>
                        </a:spcAft>
                      </a:pPr>
                      <a:r>
                        <a:rPr lang="en-US" sz="1400">
                          <a:effectLst/>
                        </a:rPr>
                        <a:t>Drug Courts</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$42,000,000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$43,000,000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$75,000,000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$43,000,000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-$32,000,000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$77,000,000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rgbClr val="00B050"/>
                          </a:solidFill>
                          <a:effectLst/>
                        </a:rPr>
                        <a:t>+$2,000,000</a:t>
                      </a:r>
                      <a:endParaRPr lang="en-US" sz="1400" b="1">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044804840"/>
                  </a:ext>
                </a:extLst>
              </a:tr>
              <a:tr h="271575">
                <a:tc>
                  <a:txBody>
                    <a:bodyPr/>
                    <a:lstStyle/>
                    <a:p>
                      <a:pPr marL="226695" marR="0">
                        <a:spcBef>
                          <a:spcPts val="0"/>
                        </a:spcBef>
                        <a:spcAft>
                          <a:spcPts val="0"/>
                        </a:spcAft>
                      </a:pPr>
                      <a:r>
                        <a:rPr lang="en-US" sz="1400">
                          <a:effectLst/>
                        </a:rPr>
                        <a:t>Mentally Ill Offender Act</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$10,000,000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$12,000,000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$30,000,000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$10,000,000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-$20,000,000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$31,000,000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00B050"/>
                          </a:solidFill>
                          <a:effectLst/>
                        </a:rPr>
                        <a:t>+$1,000,000</a:t>
                      </a:r>
                      <a:endParaRPr lang="en-US" sz="1400" b="1" dirty="0">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729359257"/>
                  </a:ext>
                </a:extLst>
              </a:tr>
              <a:tr h="452203">
                <a:tc>
                  <a:txBody>
                    <a:bodyPr/>
                    <a:lstStyle/>
                    <a:p>
                      <a:pPr marL="226695" marR="0">
                        <a:spcBef>
                          <a:spcPts val="0"/>
                        </a:spcBef>
                        <a:spcAft>
                          <a:spcPts val="0"/>
                        </a:spcAft>
                      </a:pPr>
                      <a:r>
                        <a:rPr lang="en-US" sz="1400">
                          <a:effectLst/>
                        </a:rPr>
                        <a:t>Residential Substance Abuse Treatment (RSAT)</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$12,000,000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$14,000,000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$30,000,000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$12,000,000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solidFill>
                            <a:schemeClr val="tx2"/>
                          </a:solidFill>
                          <a:effectLst/>
                        </a:rPr>
                        <a:t>-$18,000,000</a:t>
                      </a:r>
                      <a:endParaRPr lang="en-US" sz="1400"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chemeClr val="tx2"/>
                          </a:solidFill>
                          <a:effectLst/>
                        </a:rPr>
                        <a:t>$30,000,000</a:t>
                      </a:r>
                      <a:endParaRPr lang="en-US" sz="1400" b="1"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Level </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423895025"/>
                  </a:ext>
                </a:extLst>
              </a:tr>
              <a:tr h="271575">
                <a:tc>
                  <a:txBody>
                    <a:bodyPr/>
                    <a:lstStyle/>
                    <a:p>
                      <a:pPr marL="226695" marR="0">
                        <a:spcBef>
                          <a:spcPts val="0"/>
                        </a:spcBef>
                        <a:spcAft>
                          <a:spcPts val="0"/>
                        </a:spcAft>
                      </a:pPr>
                      <a:r>
                        <a:rPr lang="en-US" sz="1400" dirty="0">
                          <a:effectLst/>
                        </a:rPr>
                        <a:t>Second Chance Act/Offender Reentry</a:t>
                      </a:r>
                      <a:endParaRPr lang="en-US" sz="1400" dirty="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$68,000,000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$68,000,000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$85,000,000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$58,000,000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-$27,000,000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chemeClr val="tx2"/>
                          </a:solidFill>
                          <a:effectLst/>
                        </a:rPr>
                        <a:t>$87,500,000</a:t>
                      </a:r>
                      <a:endParaRPr lang="en-US" sz="1400" b="1"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rgbClr val="00B050"/>
                          </a:solidFill>
                          <a:effectLst/>
                        </a:rPr>
                        <a:t>+$2,500,000</a:t>
                      </a:r>
                      <a:endParaRPr lang="en-US" sz="1400" b="1">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097682830"/>
                  </a:ext>
                </a:extLst>
              </a:tr>
              <a:tr h="271575">
                <a:tc>
                  <a:txBody>
                    <a:bodyPr/>
                    <a:lstStyle/>
                    <a:p>
                      <a:pPr marL="226695" marR="0">
                        <a:spcBef>
                          <a:spcPts val="0"/>
                        </a:spcBef>
                        <a:spcAft>
                          <a:spcPts val="0"/>
                        </a:spcAft>
                      </a:pPr>
                      <a:r>
                        <a:rPr lang="en-US" sz="1400">
                          <a:effectLst/>
                        </a:rPr>
                        <a:t>Veterans Treatment Courts</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$6,000,000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$7,000,000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$20,000,000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$6,000,000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-$14,000,000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chemeClr val="tx2"/>
                          </a:solidFill>
                          <a:effectLst/>
                        </a:rPr>
                        <a:t>$22,000,000</a:t>
                      </a:r>
                      <a:endParaRPr lang="en-US" sz="1400" b="1"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00B050"/>
                          </a:solidFill>
                          <a:effectLst/>
                        </a:rPr>
                        <a:t>+$2,000,000</a:t>
                      </a:r>
                      <a:endParaRPr lang="en-US" sz="1400" b="1" dirty="0">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609791563"/>
                  </a:ext>
                </a:extLst>
              </a:tr>
              <a:tr h="271575">
                <a:tc>
                  <a:txBody>
                    <a:bodyPr/>
                    <a:lstStyle/>
                    <a:p>
                      <a:pPr marL="226695" marR="0">
                        <a:spcBef>
                          <a:spcPts val="0"/>
                        </a:spcBef>
                        <a:spcAft>
                          <a:spcPts val="0"/>
                        </a:spcAft>
                      </a:pPr>
                      <a:r>
                        <a:rPr lang="en-US" sz="1400">
                          <a:effectLst/>
                        </a:rPr>
                        <a:t>Prescription Drug Monitoring</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$13,000,000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$14,000,000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$30,000,000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$12,000,000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-$18,000,000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chemeClr val="tx2"/>
                          </a:solidFill>
                          <a:effectLst/>
                        </a:rPr>
                        <a:t>$30,000,000</a:t>
                      </a:r>
                      <a:endParaRPr lang="en-US" sz="1400" b="1"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chemeClr val="tx2"/>
                          </a:solidFill>
                          <a:effectLst/>
                        </a:rPr>
                        <a:t>Level</a:t>
                      </a:r>
                      <a:endParaRPr lang="en-US" sz="1400" b="1" dirty="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326672224"/>
                  </a:ext>
                </a:extLst>
              </a:tr>
              <a:tr h="303009">
                <a:tc>
                  <a:txBody>
                    <a:bodyPr/>
                    <a:lstStyle/>
                    <a:p>
                      <a:pPr marL="0" marR="0">
                        <a:spcBef>
                          <a:spcPts val="0"/>
                        </a:spcBef>
                        <a:spcAft>
                          <a:spcPts val="0"/>
                        </a:spcAft>
                      </a:pPr>
                      <a:r>
                        <a:rPr lang="en-US" sz="1400">
                          <a:effectLst/>
                        </a:rPr>
                        <a:t>Juvenile Justice Programs</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$270,160,000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$247,000,000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$282,500,000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$229,500,000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-$53,000,000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$287,000,000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00B050"/>
                          </a:solidFill>
                          <a:effectLst/>
                        </a:rPr>
                        <a:t>+$4,500,000</a:t>
                      </a:r>
                      <a:endParaRPr lang="en-US" sz="1400" b="1" dirty="0">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363717636"/>
                  </a:ext>
                </a:extLst>
              </a:tr>
              <a:tr h="271575">
                <a:tc>
                  <a:txBody>
                    <a:bodyPr/>
                    <a:lstStyle/>
                    <a:p>
                      <a:pPr marL="0" marR="0">
                        <a:spcBef>
                          <a:spcPts val="0"/>
                        </a:spcBef>
                        <a:spcAft>
                          <a:spcPts val="0"/>
                        </a:spcAft>
                      </a:pPr>
                      <a:r>
                        <a:rPr lang="en-US" sz="1400">
                          <a:effectLst/>
                        </a:rPr>
                        <a:t>        Opioid Affected Youth</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$8,000,000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Not funded</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-$8,000,000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$9,000,000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00B050"/>
                          </a:solidFill>
                          <a:effectLst/>
                        </a:rPr>
                        <a:t>+$1,000,000</a:t>
                      </a:r>
                      <a:endParaRPr lang="en-US" sz="1400" b="1" dirty="0">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114122846"/>
                  </a:ext>
                </a:extLst>
              </a:tr>
              <a:tr h="678305">
                <a:tc>
                  <a:txBody>
                    <a:bodyPr/>
                    <a:lstStyle/>
                    <a:p>
                      <a:pPr marL="0" marR="0">
                        <a:spcBef>
                          <a:spcPts val="0"/>
                        </a:spcBef>
                        <a:spcAft>
                          <a:spcPts val="0"/>
                        </a:spcAft>
                      </a:pPr>
                      <a:r>
                        <a:rPr lang="en-US" sz="1400">
                          <a:effectLst/>
                        </a:rPr>
                        <a:t>Community Oriented Policing Systems (COPS)</a:t>
                      </a:r>
                      <a:endParaRPr lang="en-US" sz="140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$212,000,000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$221,500,000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$275,500,000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$99,000,000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solidFill>
                            <a:schemeClr val="tx2"/>
                          </a:solidFill>
                          <a:effectLst/>
                        </a:rPr>
                        <a:t>-$176,500,000</a:t>
                      </a:r>
                      <a:endParaRPr lang="en-US" sz="1400">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a:solidFill>
                            <a:schemeClr val="tx2"/>
                          </a:solidFill>
                          <a:effectLst/>
                        </a:rPr>
                        <a:t>$303,500,000</a:t>
                      </a:r>
                      <a:endParaRPr lang="en-US" sz="1400" b="1">
                        <a:solidFill>
                          <a:schemeClr val="tx2"/>
                        </a:solidFill>
                        <a:effectLst/>
                        <a:latin typeface="Arial" panose="020B0604020202020204" pitchFamily="34" charset="0"/>
                        <a:ea typeface="+mn-ea"/>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b="1" dirty="0">
                          <a:solidFill>
                            <a:srgbClr val="00B050"/>
                          </a:solidFill>
                          <a:effectLst/>
                        </a:rPr>
                        <a:t>+$28,000,000</a:t>
                      </a:r>
                      <a:endParaRPr lang="en-US" sz="1400" b="1" dirty="0">
                        <a:solidFill>
                          <a:srgbClr val="00B05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78682168"/>
                  </a:ext>
                </a:extLst>
              </a:tr>
            </a:tbl>
          </a:graphicData>
        </a:graphic>
      </p:graphicFrame>
      <p:sp>
        <p:nvSpPr>
          <p:cNvPr id="3" name="Rectangle 1">
            <a:extLst>
              <a:ext uri="{FF2B5EF4-FFF2-40B4-BE49-F238E27FC236}">
                <a16:creationId xmlns:a16="http://schemas.microsoft.com/office/drawing/2014/main" id="{7E47C7E4-3A4A-4FEE-BB05-C72909E30F92}"/>
              </a:ext>
            </a:extLst>
          </p:cNvPr>
          <p:cNvSpPr>
            <a:spLocks noChangeArrowheads="1"/>
          </p:cNvSpPr>
          <p:nvPr/>
        </p:nvSpPr>
        <p:spPr bwMode="auto">
          <a:xfrm>
            <a:off x="3496267" y="336558"/>
            <a:ext cx="503028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D</a:t>
            </a:r>
            <a:r>
              <a:rPr kumimoji="0" lang="en-US" altLang="en-US" b="0" i="0" u="none" strike="noStrike" cap="none" normalizeH="0" baseline="0" dirty="0" bmk="">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epartment of Justice (DOJ) – Select Programs</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D9B8C03B-87E5-4E68-B6D9-A410FD1E4900}"/>
              </a:ext>
            </a:extLst>
          </p:cNvPr>
          <p:cNvSpPr>
            <a:spLocks noGrp="1"/>
          </p:cNvSpPr>
          <p:nvPr>
            <p:ph type="sldNum" sz="quarter" idx="12"/>
          </p:nvPr>
        </p:nvSpPr>
        <p:spPr>
          <a:xfrm>
            <a:off x="8763926" y="5876412"/>
            <a:ext cx="2863215" cy="1018013"/>
          </a:xfrm>
        </p:spPr>
        <p:txBody>
          <a:bodyPr/>
          <a:lstStyle/>
          <a:p>
            <a:fld id="{D57F1E4F-1CFF-5643-939E-217C01CDF565}" type="slidenum">
              <a:rPr lang="en-US" sz="2400" smtClean="0"/>
              <a:pPr/>
              <a:t>17</a:t>
            </a:fld>
            <a:endParaRPr lang="en-US" dirty="0"/>
          </a:p>
        </p:txBody>
      </p:sp>
    </p:spTree>
    <p:extLst>
      <p:ext uri="{BB962C8B-B14F-4D97-AF65-F5344CB8AC3E}">
        <p14:creationId xmlns:p14="http://schemas.microsoft.com/office/powerpoint/2010/main" val="1913408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4CCFE7-4B7E-420F-B4D2-59720AEF4C9F}"/>
              </a:ext>
            </a:extLst>
          </p:cNvPr>
          <p:cNvGraphicFramePr>
            <a:graphicFrameLocks noGrp="1"/>
          </p:cNvGraphicFramePr>
          <p:nvPr>
            <p:extLst>
              <p:ext uri="{D42A27DB-BD31-4B8C-83A1-F6EECF244321}">
                <p14:modId xmlns:p14="http://schemas.microsoft.com/office/powerpoint/2010/main" val="3328028682"/>
              </p:ext>
            </p:extLst>
          </p:nvPr>
        </p:nvGraphicFramePr>
        <p:xfrm>
          <a:off x="562062" y="1459685"/>
          <a:ext cx="11216081" cy="2575421"/>
        </p:xfrm>
        <a:graphic>
          <a:graphicData uri="http://schemas.openxmlformats.org/drawingml/2006/table">
            <a:tbl>
              <a:tblPr firstRow="1" firstCol="1" bandRow="1">
                <a:tableStyleId>{5C22544A-7EE6-4342-B048-85BDC9FD1C3A}</a:tableStyleId>
              </a:tblPr>
              <a:tblGrid>
                <a:gridCol w="3180929">
                  <a:extLst>
                    <a:ext uri="{9D8B030D-6E8A-4147-A177-3AD203B41FA5}">
                      <a16:colId xmlns:a16="http://schemas.microsoft.com/office/drawing/2014/main" val="3039371999"/>
                    </a:ext>
                  </a:extLst>
                </a:gridCol>
                <a:gridCol w="1040051">
                  <a:extLst>
                    <a:ext uri="{9D8B030D-6E8A-4147-A177-3AD203B41FA5}">
                      <a16:colId xmlns:a16="http://schemas.microsoft.com/office/drawing/2014/main" val="1421915015"/>
                    </a:ext>
                  </a:extLst>
                </a:gridCol>
                <a:gridCol w="1040051">
                  <a:extLst>
                    <a:ext uri="{9D8B030D-6E8A-4147-A177-3AD203B41FA5}">
                      <a16:colId xmlns:a16="http://schemas.microsoft.com/office/drawing/2014/main" val="3224138491"/>
                    </a:ext>
                  </a:extLst>
                </a:gridCol>
                <a:gridCol w="1046912">
                  <a:extLst>
                    <a:ext uri="{9D8B030D-6E8A-4147-A177-3AD203B41FA5}">
                      <a16:colId xmlns:a16="http://schemas.microsoft.com/office/drawing/2014/main" val="1570083081"/>
                    </a:ext>
                  </a:extLst>
                </a:gridCol>
                <a:gridCol w="1244924">
                  <a:extLst>
                    <a:ext uri="{9D8B030D-6E8A-4147-A177-3AD203B41FA5}">
                      <a16:colId xmlns:a16="http://schemas.microsoft.com/office/drawing/2014/main" val="3888285750"/>
                    </a:ext>
                  </a:extLst>
                </a:gridCol>
                <a:gridCol w="1189049">
                  <a:extLst>
                    <a:ext uri="{9D8B030D-6E8A-4147-A177-3AD203B41FA5}">
                      <a16:colId xmlns:a16="http://schemas.microsoft.com/office/drawing/2014/main" val="2576066238"/>
                    </a:ext>
                  </a:extLst>
                </a:gridCol>
                <a:gridCol w="1240023">
                  <a:extLst>
                    <a:ext uri="{9D8B030D-6E8A-4147-A177-3AD203B41FA5}">
                      <a16:colId xmlns:a16="http://schemas.microsoft.com/office/drawing/2014/main" val="4153358188"/>
                    </a:ext>
                  </a:extLst>
                </a:gridCol>
                <a:gridCol w="1234142">
                  <a:extLst>
                    <a:ext uri="{9D8B030D-6E8A-4147-A177-3AD203B41FA5}">
                      <a16:colId xmlns:a16="http://schemas.microsoft.com/office/drawing/2014/main" val="3075211929"/>
                    </a:ext>
                  </a:extLst>
                </a:gridCol>
              </a:tblGrid>
              <a:tr h="678054">
                <a:tc>
                  <a:txBody>
                    <a:bodyPr/>
                    <a:lstStyle/>
                    <a:p>
                      <a:pPr marL="0" marR="0" fontAlgn="base">
                        <a:lnSpc>
                          <a:spcPct val="107000"/>
                        </a:lnSpc>
                        <a:spcBef>
                          <a:spcPts val="0"/>
                        </a:spcBef>
                        <a:spcAft>
                          <a:spcPts val="0"/>
                        </a:spcAft>
                      </a:pPr>
                      <a:r>
                        <a:rPr lang="en-US" sz="1400">
                          <a:effectLst/>
                        </a:rPr>
                        <a:t>Program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fontAlgn="base">
                        <a:lnSpc>
                          <a:spcPct val="107000"/>
                        </a:lnSpc>
                        <a:spcBef>
                          <a:spcPts val="0"/>
                        </a:spcBef>
                        <a:spcAft>
                          <a:spcPts val="0"/>
                        </a:spcAft>
                      </a:pPr>
                      <a:r>
                        <a:rPr lang="en-US" sz="1400">
                          <a:effectLst/>
                        </a:rPr>
                        <a:t>FY 16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fontAlgn="base">
                        <a:lnSpc>
                          <a:spcPct val="107000"/>
                        </a:lnSpc>
                        <a:spcBef>
                          <a:spcPts val="0"/>
                        </a:spcBef>
                        <a:spcAft>
                          <a:spcPts val="0"/>
                        </a:spcAft>
                      </a:pPr>
                      <a:r>
                        <a:rPr lang="en-US" sz="1400">
                          <a:effectLst/>
                        </a:rPr>
                        <a:t>FY 17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fontAlgn="base">
                        <a:lnSpc>
                          <a:spcPct val="107000"/>
                        </a:lnSpc>
                        <a:spcBef>
                          <a:spcPts val="0"/>
                        </a:spcBef>
                        <a:spcAft>
                          <a:spcPts val="0"/>
                        </a:spcAft>
                      </a:pPr>
                      <a:r>
                        <a:rPr lang="en-US" sz="1400">
                          <a:effectLst/>
                        </a:rPr>
                        <a:t>FY 18 Omnibus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fontAlgn="base">
                        <a:lnSpc>
                          <a:spcPct val="107000"/>
                        </a:lnSpc>
                        <a:spcBef>
                          <a:spcPts val="0"/>
                        </a:spcBef>
                        <a:spcAft>
                          <a:spcPts val="0"/>
                        </a:spcAft>
                      </a:pPr>
                      <a:r>
                        <a:rPr lang="en-US" sz="1400">
                          <a:effectLst/>
                        </a:rPr>
                        <a:t>President’s FY 19 Request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fontAlgn="base">
                        <a:lnSpc>
                          <a:spcPct val="107000"/>
                        </a:lnSpc>
                        <a:spcBef>
                          <a:spcPts val="0"/>
                        </a:spcBef>
                        <a:spcAft>
                          <a:spcPts val="0"/>
                        </a:spcAft>
                      </a:pPr>
                      <a:r>
                        <a:rPr lang="en-US" sz="1400" dirty="0">
                          <a:effectLst/>
                        </a:rPr>
                        <a:t>President vs. FY 18 </a:t>
                      </a:r>
                      <a:endPar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fontAlgn="base">
                        <a:lnSpc>
                          <a:spcPct val="107000"/>
                        </a:lnSpc>
                        <a:spcBef>
                          <a:spcPts val="0"/>
                        </a:spcBef>
                        <a:spcAft>
                          <a:spcPts val="0"/>
                        </a:spcAft>
                      </a:pPr>
                      <a:r>
                        <a:rPr lang="en-US" sz="1400" b="1">
                          <a:effectLst/>
                        </a:rPr>
                        <a:t>FY 2019</a:t>
                      </a:r>
                      <a:endParaRPr lang="en-US"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fontAlgn="base">
                        <a:lnSpc>
                          <a:spcPct val="107000"/>
                        </a:lnSpc>
                        <a:spcBef>
                          <a:spcPts val="0"/>
                        </a:spcBef>
                        <a:spcAft>
                          <a:spcPts val="0"/>
                        </a:spcAft>
                      </a:pPr>
                      <a:r>
                        <a:rPr lang="en-US" sz="1400" b="1">
                          <a:effectLst/>
                        </a:rPr>
                        <a:t>FY 19 vs. FY 18</a:t>
                      </a:r>
                      <a:endParaRPr lang="en-US"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09832294"/>
                  </a:ext>
                </a:extLst>
              </a:tr>
              <a:tr h="371619">
                <a:tc>
                  <a:txBody>
                    <a:bodyPr/>
                    <a:lstStyle/>
                    <a:p>
                      <a:pPr marL="0" marR="0" fontAlgn="base">
                        <a:lnSpc>
                          <a:spcPct val="107000"/>
                        </a:lnSpc>
                        <a:spcBef>
                          <a:spcPts val="0"/>
                        </a:spcBef>
                        <a:spcAft>
                          <a:spcPts val="0"/>
                        </a:spcAft>
                      </a:pPr>
                      <a:r>
                        <a:rPr lang="en-US" sz="1400">
                          <a:effectLst/>
                        </a:rPr>
                        <a:t>Office of National Drug Control Policy*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$379,857,000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$388,145,000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$415,493,000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$29,240,000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dirty="0">
                          <a:solidFill>
                            <a:schemeClr val="tx2"/>
                          </a:solidFill>
                          <a:effectLst/>
                        </a:rPr>
                        <a:t>-$386,253,000 </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b="1" dirty="0">
                          <a:solidFill>
                            <a:schemeClr val="tx2"/>
                          </a:solidFill>
                          <a:effectLst/>
                        </a:rPr>
                        <a:t>$416,727,000</a:t>
                      </a:r>
                      <a:endParaRPr lang="en-US" sz="14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b="1">
                          <a:solidFill>
                            <a:srgbClr val="00B050"/>
                          </a:solidFill>
                          <a:effectLst/>
                        </a:rPr>
                        <a:t>+$1,234,000</a:t>
                      </a:r>
                      <a:endParaRPr lang="en-US" sz="1400" b="1">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87794829"/>
                  </a:ext>
                </a:extLst>
              </a:tr>
              <a:tr h="762874">
                <a:tc>
                  <a:txBody>
                    <a:bodyPr/>
                    <a:lstStyle/>
                    <a:p>
                      <a:pPr marL="0" marR="0" fontAlgn="base">
                        <a:lnSpc>
                          <a:spcPct val="107000"/>
                        </a:lnSpc>
                        <a:spcBef>
                          <a:spcPts val="0"/>
                        </a:spcBef>
                        <a:spcAft>
                          <a:spcPts val="0"/>
                        </a:spcAft>
                      </a:pPr>
                      <a:r>
                        <a:rPr lang="en-US" sz="1400">
                          <a:effectLst/>
                        </a:rPr>
                        <a:t>     Drug Free Communities (DFC)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$95,000,000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$97,000,000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$99,000,000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Not funded within ONDCP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dirty="0">
                          <a:solidFill>
                            <a:schemeClr val="tx2"/>
                          </a:solidFill>
                          <a:effectLst/>
                        </a:rPr>
                        <a:t>-$99,000,000 </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b="1">
                          <a:solidFill>
                            <a:schemeClr val="tx2"/>
                          </a:solidFill>
                          <a:effectLst/>
                        </a:rPr>
                        <a:t>$100,000,000 </a:t>
                      </a:r>
                      <a:endParaRPr lang="en-US" sz="1400" b="1">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b="1" dirty="0">
                          <a:solidFill>
                            <a:srgbClr val="00B050"/>
                          </a:solidFill>
                          <a:effectLst/>
                        </a:rPr>
                        <a:t>+1,000,000 </a:t>
                      </a:r>
                      <a:endParaRPr lang="en-US"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16313154"/>
                  </a:ext>
                </a:extLst>
              </a:tr>
              <a:tr h="762874">
                <a:tc>
                  <a:txBody>
                    <a:bodyPr/>
                    <a:lstStyle/>
                    <a:p>
                      <a:pPr marL="0" marR="0">
                        <a:lnSpc>
                          <a:spcPct val="107000"/>
                        </a:lnSpc>
                        <a:spcBef>
                          <a:spcPts val="0"/>
                        </a:spcBef>
                        <a:spcAft>
                          <a:spcPts val="0"/>
                        </a:spcAft>
                      </a:pPr>
                      <a:r>
                        <a:rPr lang="en-US" sz="1400">
                          <a:effectLst/>
                        </a:rPr>
                        <a:t>     High-Intensity Drug Trafficking </a:t>
                      </a:r>
                    </a:p>
                    <a:p>
                      <a:pPr marL="0" marR="0">
                        <a:lnSpc>
                          <a:spcPct val="107000"/>
                        </a:lnSpc>
                        <a:spcBef>
                          <a:spcPts val="0"/>
                        </a:spcBef>
                        <a:spcAft>
                          <a:spcPts val="0"/>
                        </a:spcAft>
                      </a:pPr>
                      <a:r>
                        <a:rPr lang="en-US" sz="1400">
                          <a:effectLst/>
                        </a:rPr>
                        <a:t>     Area (HIDTA) Program </a:t>
                      </a:r>
                      <a:endParaRPr lang="en-US"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$250,000,000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$254,000,000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$280,000,000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a:solidFill>
                            <a:schemeClr val="tx2"/>
                          </a:solidFill>
                          <a:effectLst/>
                        </a:rPr>
                        <a:t>Not funded within ONDCP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dirty="0">
                          <a:solidFill>
                            <a:schemeClr val="tx2"/>
                          </a:solidFill>
                          <a:effectLst/>
                        </a:rPr>
                        <a:t>-$280,000,000 </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b="1" dirty="0">
                          <a:solidFill>
                            <a:schemeClr val="tx2"/>
                          </a:solidFill>
                          <a:effectLst/>
                        </a:rPr>
                        <a:t>$280,000,000 </a:t>
                      </a:r>
                      <a:endParaRPr lang="en-US" sz="14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fontAlgn="base">
                        <a:lnSpc>
                          <a:spcPct val="107000"/>
                        </a:lnSpc>
                        <a:spcBef>
                          <a:spcPts val="0"/>
                        </a:spcBef>
                        <a:spcAft>
                          <a:spcPts val="0"/>
                        </a:spcAft>
                      </a:pPr>
                      <a:r>
                        <a:rPr lang="en-US" sz="1400" b="1" dirty="0">
                          <a:solidFill>
                            <a:schemeClr val="tx2"/>
                          </a:solidFill>
                          <a:effectLst/>
                        </a:rPr>
                        <a:t>Level </a:t>
                      </a:r>
                      <a:endParaRPr lang="en-US" sz="14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10886884"/>
                  </a:ext>
                </a:extLst>
              </a:tr>
            </a:tbl>
          </a:graphicData>
        </a:graphic>
      </p:graphicFrame>
      <p:sp>
        <p:nvSpPr>
          <p:cNvPr id="3" name="Rectangle 1">
            <a:extLst>
              <a:ext uri="{FF2B5EF4-FFF2-40B4-BE49-F238E27FC236}">
                <a16:creationId xmlns:a16="http://schemas.microsoft.com/office/drawing/2014/main" id="{8C7A837A-E19E-4ADE-9896-A6670501D2E4}"/>
              </a:ext>
            </a:extLst>
          </p:cNvPr>
          <p:cNvSpPr>
            <a:spLocks noChangeArrowheads="1"/>
          </p:cNvSpPr>
          <p:nvPr/>
        </p:nvSpPr>
        <p:spPr bwMode="auto">
          <a:xfrm>
            <a:off x="1901505" y="936646"/>
            <a:ext cx="83889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F497D"/>
                </a:solidFill>
                <a:effectLst/>
                <a:latin typeface="Gill Sans MT" panose="020B0502020104020203" pitchFamily="34" charset="0"/>
                <a:ea typeface="Times New Roman" panose="02020603050405020304" pitchFamily="18" charset="0"/>
                <a:cs typeface="Segoe UI" panose="020B0502040204020203" pitchFamily="34" charset="0"/>
              </a:rPr>
              <a:t>Office of National Drug Control Policy (ONDCP)</a:t>
            </a:r>
            <a:r>
              <a:rPr kumimoji="0" lang="en-US" altLang="en-US" sz="2000" b="0" i="0" u="none" strike="noStrike" cap="none" normalizeH="0" baseline="0" dirty="0">
                <a:ln>
                  <a:noFill/>
                </a:ln>
                <a:solidFill>
                  <a:srgbClr val="000000"/>
                </a:solidFill>
                <a:effectLst/>
                <a:latin typeface="Gill Sans MT" panose="020B0502020104020203" pitchFamily="34" charset="0"/>
                <a:ea typeface="Times New Roman" panose="02020603050405020304" pitchFamily="18" charset="0"/>
                <a:cs typeface="Segoe UI" panose="020B0502040204020203" pitchFamily="34" charset="0"/>
              </a:rPr>
              <a:t> </a:t>
            </a:r>
          </a:p>
        </p:txBody>
      </p:sp>
      <p:sp>
        <p:nvSpPr>
          <p:cNvPr id="4" name="Slide Number Placeholder 3">
            <a:extLst>
              <a:ext uri="{FF2B5EF4-FFF2-40B4-BE49-F238E27FC236}">
                <a16:creationId xmlns:a16="http://schemas.microsoft.com/office/drawing/2014/main" id="{2F9757BF-D5FA-4103-8A57-DFCEA4E2FAC9}"/>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368484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BD8FEF-68CB-447F-A1E3-089A1561B3CC}"/>
              </a:ext>
            </a:extLst>
          </p:cNvPr>
          <p:cNvSpPr>
            <a:spLocks noGrp="1"/>
          </p:cNvSpPr>
          <p:nvPr>
            <p:ph type="ctrTitle"/>
          </p:nvPr>
        </p:nvSpPr>
        <p:spPr/>
        <p:txBody>
          <a:bodyPr/>
          <a:lstStyle/>
          <a:p>
            <a:r>
              <a:rPr lang="en-US" dirty="0"/>
              <a:t>FY 2020 Budget</a:t>
            </a:r>
          </a:p>
        </p:txBody>
      </p:sp>
      <p:sp>
        <p:nvSpPr>
          <p:cNvPr id="2" name="Slide Number Placeholder 1">
            <a:extLst>
              <a:ext uri="{FF2B5EF4-FFF2-40B4-BE49-F238E27FC236}">
                <a16:creationId xmlns:a16="http://schemas.microsoft.com/office/drawing/2014/main" id="{B085FFF8-225F-4DAC-9AD1-1375D2CE5A01}"/>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426124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642594"/>
            <a:ext cx="10058400" cy="1068760"/>
          </a:xfrm>
        </p:spPr>
        <p:txBody>
          <a:bodyPr>
            <a:noAutofit/>
          </a:bodyPr>
          <a:lstStyle/>
          <a:p>
            <a:r>
              <a:rPr lang="en-US" sz="3600" dirty="0">
                <a:latin typeface="Century Gothic" panose="020B0502020202020204" pitchFamily="34" charset="0"/>
              </a:rPr>
              <a:t>Topics to Cover</a:t>
            </a:r>
          </a:p>
        </p:txBody>
      </p:sp>
      <p:sp>
        <p:nvSpPr>
          <p:cNvPr id="2" name="Content Placeholder 1"/>
          <p:cNvSpPr>
            <a:spLocks noGrp="1"/>
          </p:cNvSpPr>
          <p:nvPr>
            <p:ph idx="1"/>
          </p:nvPr>
        </p:nvSpPr>
        <p:spPr>
          <a:xfrm>
            <a:off x="1633756" y="1627465"/>
            <a:ext cx="8924488" cy="4185574"/>
          </a:xfrm>
        </p:spPr>
        <p:txBody>
          <a:bodyPr>
            <a:normAutofit/>
          </a:bodyPr>
          <a:lstStyle/>
          <a:p>
            <a:pPr marL="498348" lvl="1" indent="-457200">
              <a:lnSpc>
                <a:spcPct val="95000"/>
              </a:lnSpc>
              <a:spcBef>
                <a:spcPts val="1000"/>
              </a:spcBef>
              <a:buFont typeface="Wingdings" panose="05000000000000000000" pitchFamily="2" charset="2"/>
              <a:buChar char="§"/>
            </a:pPr>
            <a:r>
              <a:rPr lang="en-US" sz="2800" dirty="0">
                <a:solidFill>
                  <a:schemeClr val="tx2"/>
                </a:solidFill>
                <a:latin typeface="Century Gothic" panose="020B0502020202020204" pitchFamily="34" charset="0"/>
                <a:cs typeface="Calibri Light" panose="020F0302020204030204" pitchFamily="34" charset="0"/>
              </a:rPr>
              <a:t>Intro to </a:t>
            </a:r>
            <a:r>
              <a:rPr lang="en-US" sz="2800" dirty="0" err="1">
                <a:solidFill>
                  <a:schemeClr val="tx2"/>
                </a:solidFill>
                <a:latin typeface="Century Gothic" panose="020B0502020202020204" pitchFamily="34" charset="0"/>
                <a:cs typeface="Calibri Light" panose="020F0302020204030204" pitchFamily="34" charset="0"/>
              </a:rPr>
              <a:t>NASADAD</a:t>
            </a:r>
            <a:endParaRPr lang="en-US" sz="2800" dirty="0">
              <a:solidFill>
                <a:schemeClr val="tx2"/>
              </a:solidFill>
              <a:latin typeface="Century Gothic" panose="020B0502020202020204" pitchFamily="34" charset="0"/>
              <a:cs typeface="Calibri Light" panose="020F0302020204030204" pitchFamily="34" charset="0"/>
            </a:endParaRPr>
          </a:p>
          <a:p>
            <a:pPr marL="41148" lvl="1" indent="0">
              <a:lnSpc>
                <a:spcPct val="95000"/>
              </a:lnSpc>
              <a:spcBef>
                <a:spcPts val="1000"/>
              </a:spcBef>
              <a:buNone/>
            </a:pPr>
            <a:endParaRPr lang="en-US" sz="1800" dirty="0">
              <a:solidFill>
                <a:schemeClr val="tx2"/>
              </a:solidFill>
              <a:latin typeface="Century Gothic" panose="020B0502020202020204" pitchFamily="34" charset="0"/>
              <a:cs typeface="Calibri Light" panose="020F0302020204030204" pitchFamily="34" charset="0"/>
            </a:endParaRPr>
          </a:p>
          <a:p>
            <a:pPr marL="498348" lvl="1" indent="-457200">
              <a:spcBef>
                <a:spcPts val="1000"/>
              </a:spcBef>
              <a:buFont typeface="Wingdings" panose="05000000000000000000" pitchFamily="2" charset="2"/>
              <a:buChar char="§"/>
            </a:pPr>
            <a:r>
              <a:rPr lang="en-US" sz="2800" dirty="0">
                <a:solidFill>
                  <a:schemeClr val="tx2"/>
                </a:solidFill>
                <a:latin typeface="Century Gothic" panose="020B0502020202020204" pitchFamily="34" charset="0"/>
                <a:cs typeface="Calibri Light" panose="020F0302020204030204" pitchFamily="34" charset="0"/>
              </a:rPr>
              <a:t>Overview of federal budget and appropriations process</a:t>
            </a:r>
          </a:p>
          <a:p>
            <a:pPr marL="41148" lvl="1" indent="0">
              <a:spcBef>
                <a:spcPts val="1000"/>
              </a:spcBef>
              <a:buNone/>
            </a:pPr>
            <a:endParaRPr lang="en-US" sz="2800" dirty="0">
              <a:solidFill>
                <a:schemeClr val="tx2"/>
              </a:solidFill>
              <a:latin typeface="Century Gothic" panose="020B0502020202020204" pitchFamily="34" charset="0"/>
              <a:cs typeface="Calibri Light" panose="020F0302020204030204" pitchFamily="34" charset="0"/>
            </a:endParaRPr>
          </a:p>
          <a:p>
            <a:pPr marL="498348" lvl="1" indent="-457200">
              <a:spcBef>
                <a:spcPts val="1000"/>
              </a:spcBef>
              <a:buFont typeface="Wingdings" panose="05000000000000000000" pitchFamily="2" charset="2"/>
              <a:buChar char="§"/>
            </a:pPr>
            <a:r>
              <a:rPr lang="en-US" sz="2800" dirty="0">
                <a:solidFill>
                  <a:schemeClr val="tx2"/>
                </a:solidFill>
                <a:latin typeface="Century Gothic" panose="020B0502020202020204" pitchFamily="34" charset="0"/>
                <a:cs typeface="Calibri Light" panose="020F0302020204030204" pitchFamily="34" charset="0"/>
              </a:rPr>
              <a:t>Final appropriations for FY 2019 </a:t>
            </a:r>
          </a:p>
          <a:p>
            <a:pPr marL="498348" lvl="1" indent="-457200">
              <a:spcBef>
                <a:spcPts val="1000"/>
              </a:spcBef>
              <a:buFont typeface="Wingdings" panose="05000000000000000000" pitchFamily="2" charset="2"/>
              <a:buChar char="§"/>
            </a:pPr>
            <a:endParaRPr lang="en-US" sz="2800" dirty="0">
              <a:solidFill>
                <a:schemeClr val="tx2"/>
              </a:solidFill>
              <a:latin typeface="Century Gothic" panose="020B0502020202020204" pitchFamily="34" charset="0"/>
              <a:cs typeface="Calibri Light" panose="020F0302020204030204" pitchFamily="34" charset="0"/>
            </a:endParaRPr>
          </a:p>
          <a:p>
            <a:pPr marL="498348" lvl="1" indent="-457200">
              <a:spcBef>
                <a:spcPts val="1000"/>
              </a:spcBef>
              <a:buFont typeface="Wingdings" panose="05000000000000000000" pitchFamily="2" charset="2"/>
              <a:buChar char="§"/>
            </a:pPr>
            <a:r>
              <a:rPr lang="en-US" sz="2800" dirty="0">
                <a:solidFill>
                  <a:schemeClr val="tx2"/>
                </a:solidFill>
                <a:latin typeface="Century Gothic" panose="020B0502020202020204" pitchFamily="34" charset="0"/>
                <a:cs typeface="Calibri Light" panose="020F0302020204030204" pitchFamily="34" charset="0"/>
              </a:rPr>
              <a:t>Administration's proposed budget for FY 2020</a:t>
            </a:r>
            <a:endParaRPr lang="en-US" dirty="0">
              <a:solidFill>
                <a:schemeClr val="tx2"/>
              </a:solidFill>
              <a:latin typeface="Century Gothic" panose="020B0502020202020204" pitchFamily="34" charset="0"/>
              <a:cs typeface="Calibri Light" panose="020F0302020204030204" pitchFamily="34" charset="0"/>
            </a:endParaRPr>
          </a:p>
          <a:p>
            <a:pPr marL="41148" lvl="1" indent="0">
              <a:spcBef>
                <a:spcPts val="1000"/>
              </a:spcBef>
              <a:buNone/>
            </a:pPr>
            <a:endParaRPr lang="en-US" sz="2800" dirty="0">
              <a:solidFill>
                <a:schemeClr val="bg1">
                  <a:lumMod val="50000"/>
                </a:schemeClr>
              </a:solidFill>
              <a:latin typeface="Abadi Extra Light" panose="020B0204020104020204" pitchFamily="34" charset="0"/>
              <a:cs typeface="Calibri Light" panose="020F0302020204030204" pitchFamily="34" charset="0"/>
            </a:endParaRPr>
          </a:p>
        </p:txBody>
      </p:sp>
      <p:sp>
        <p:nvSpPr>
          <p:cNvPr id="4" name="Slide Number Placeholder 3"/>
          <p:cNvSpPr>
            <a:spLocks noGrp="1"/>
          </p:cNvSpPr>
          <p:nvPr>
            <p:ph type="sldNum" sz="quarter" idx="12"/>
          </p:nvPr>
        </p:nvSpPr>
        <p:spPr>
          <a:xfrm>
            <a:off x="8722593" y="5813038"/>
            <a:ext cx="2926080" cy="1397039"/>
          </a:xfrm>
        </p:spPr>
        <p:txBody>
          <a:bodyPr>
            <a:normAutofit fontScale="92500" lnSpcReduction="10000"/>
          </a:bodyPr>
          <a:lstStyle/>
          <a:p>
            <a:fld id="{3F1E4FF1-5066-4D6F-ADA5-4C7255588937}" type="slidenum">
              <a:rPr lang="en-US" smtClean="0">
                <a:latin typeface="Century Gothic" panose="020B0502020202020204" pitchFamily="34" charset="0"/>
              </a:rPr>
              <a:t>2</a:t>
            </a:fld>
            <a:endParaRPr lang="en-US" dirty="0">
              <a:latin typeface="Century Gothic" panose="020B0502020202020204" pitchFamily="34" charset="0"/>
            </a:endParaRPr>
          </a:p>
        </p:txBody>
      </p:sp>
    </p:spTree>
    <p:extLst>
      <p:ext uri="{BB962C8B-B14F-4D97-AF65-F5344CB8AC3E}">
        <p14:creationId xmlns:p14="http://schemas.microsoft.com/office/powerpoint/2010/main" val="658531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4A5C-7C76-4EF0-9581-AF638B58CF30}"/>
              </a:ext>
            </a:extLst>
          </p:cNvPr>
          <p:cNvSpPr>
            <a:spLocks noGrp="1"/>
          </p:cNvSpPr>
          <p:nvPr>
            <p:ph type="title"/>
          </p:nvPr>
        </p:nvSpPr>
        <p:spPr/>
        <p:txBody>
          <a:bodyPr/>
          <a:lstStyle/>
          <a:p>
            <a:r>
              <a:rPr lang="en-US" dirty="0"/>
              <a:t>Delayed FY 2020 budget</a:t>
            </a:r>
          </a:p>
        </p:txBody>
      </p:sp>
      <p:sp>
        <p:nvSpPr>
          <p:cNvPr id="3" name="Content Placeholder 2">
            <a:extLst>
              <a:ext uri="{FF2B5EF4-FFF2-40B4-BE49-F238E27FC236}">
                <a16:creationId xmlns:a16="http://schemas.microsoft.com/office/drawing/2014/main" id="{F5AF7CC3-8B5B-4D95-933C-B918564CAB60}"/>
              </a:ext>
            </a:extLst>
          </p:cNvPr>
          <p:cNvSpPr>
            <a:spLocks noGrp="1"/>
          </p:cNvSpPr>
          <p:nvPr>
            <p:ph idx="1"/>
          </p:nvPr>
        </p:nvSpPr>
        <p:spPr/>
        <p:txBody>
          <a:bodyPr/>
          <a:lstStyle/>
          <a:p>
            <a:r>
              <a:rPr lang="en-US" dirty="0">
                <a:solidFill>
                  <a:schemeClr val="tx2"/>
                </a:solidFill>
              </a:rPr>
              <a:t>Administration typically releases budget in early February.</a:t>
            </a:r>
          </a:p>
          <a:p>
            <a:endParaRPr lang="en-US" dirty="0">
              <a:solidFill>
                <a:schemeClr val="tx2"/>
              </a:solidFill>
            </a:endParaRPr>
          </a:p>
          <a:p>
            <a:r>
              <a:rPr lang="en-US" dirty="0">
                <a:solidFill>
                  <a:schemeClr val="tx2"/>
                </a:solidFill>
              </a:rPr>
              <a:t>Due to the 35-day partial government, many employees of the Office of Management and Budget (OMB) were furloughed and unable to finalize the proposed budget on time.</a:t>
            </a:r>
          </a:p>
          <a:p>
            <a:endParaRPr lang="en-US" dirty="0">
              <a:solidFill>
                <a:schemeClr val="tx2"/>
              </a:solidFill>
            </a:endParaRPr>
          </a:p>
          <a:p>
            <a:r>
              <a:rPr lang="en-US" dirty="0">
                <a:solidFill>
                  <a:schemeClr val="tx2"/>
                </a:solidFill>
              </a:rPr>
              <a:t>FY 2020 budget was released in mid-March. </a:t>
            </a:r>
          </a:p>
          <a:p>
            <a:pPr marL="0" indent="0">
              <a:buNone/>
            </a:pPr>
            <a:endParaRPr lang="en-US"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59B57AF9-D879-484F-8FB4-C3784EE9C893}"/>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918286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6EFF-F4CD-4173-A609-AD21FF6970C9}"/>
              </a:ext>
            </a:extLst>
          </p:cNvPr>
          <p:cNvSpPr>
            <a:spLocks noGrp="1"/>
          </p:cNvSpPr>
          <p:nvPr>
            <p:ph type="title"/>
          </p:nvPr>
        </p:nvSpPr>
        <p:spPr/>
        <p:txBody>
          <a:bodyPr/>
          <a:lstStyle/>
          <a:p>
            <a:r>
              <a:rPr lang="en-US" dirty="0"/>
              <a:t>FY ’20 Admin proposal: SAMHSA </a:t>
            </a:r>
          </a:p>
        </p:txBody>
      </p:sp>
      <p:sp>
        <p:nvSpPr>
          <p:cNvPr id="3" name="Content Placeholder 2">
            <a:extLst>
              <a:ext uri="{FF2B5EF4-FFF2-40B4-BE49-F238E27FC236}">
                <a16:creationId xmlns:a16="http://schemas.microsoft.com/office/drawing/2014/main" id="{5A362D87-9FB5-471E-8942-71F23BC9552B}"/>
              </a:ext>
            </a:extLst>
          </p:cNvPr>
          <p:cNvSpPr>
            <a:spLocks noGrp="1"/>
          </p:cNvSpPr>
          <p:nvPr>
            <p:ph idx="1"/>
          </p:nvPr>
        </p:nvSpPr>
        <p:spPr/>
        <p:txBody>
          <a:bodyPr>
            <a:normAutofit fontScale="92500" lnSpcReduction="10000"/>
          </a:bodyPr>
          <a:lstStyle/>
          <a:p>
            <a:pPr lvl="0"/>
            <a:r>
              <a:rPr lang="en-US" dirty="0">
                <a:solidFill>
                  <a:schemeClr val="tx2"/>
                </a:solidFill>
              </a:rPr>
              <a:t>$1.858 billion for the Substance Abuse Prevention and Treatment (SAPT) Block Grant (Level vs. FY 2019)</a:t>
            </a:r>
          </a:p>
          <a:p>
            <a:pPr lvl="0"/>
            <a:endParaRPr lang="en-US" dirty="0">
              <a:solidFill>
                <a:schemeClr val="tx2"/>
              </a:solidFill>
            </a:endParaRPr>
          </a:p>
          <a:p>
            <a:pPr lvl="0"/>
            <a:r>
              <a:rPr lang="en-US" dirty="0">
                <a:solidFill>
                  <a:schemeClr val="tx2"/>
                </a:solidFill>
              </a:rPr>
              <a:t>$1.5 billion for the State Opioid Response (SOR) Grant (Level vs. FY 2019)</a:t>
            </a:r>
          </a:p>
          <a:p>
            <a:endParaRPr lang="en-US" dirty="0">
              <a:solidFill>
                <a:schemeClr val="tx2"/>
              </a:solidFill>
            </a:endParaRPr>
          </a:p>
          <a:p>
            <a:r>
              <a:rPr lang="en-US" dirty="0">
                <a:solidFill>
                  <a:schemeClr val="tx2"/>
                </a:solidFill>
              </a:rPr>
              <a:t>$430 million for the Center for Substance Abuse Treatment (CSAT), (Cut of $30 million vs. FY 2019)</a:t>
            </a:r>
          </a:p>
          <a:p>
            <a:endParaRPr lang="en-US" dirty="0">
              <a:solidFill>
                <a:schemeClr val="tx2"/>
              </a:solidFill>
            </a:endParaRPr>
          </a:p>
          <a:p>
            <a:r>
              <a:rPr lang="en-US" dirty="0">
                <a:solidFill>
                  <a:schemeClr val="tx2"/>
                </a:solidFill>
              </a:rPr>
              <a:t>$144 million for Programs of Regional and National Significance (PRNS) within the Center for Substance Abuse Prevention (CSAP) (Cut of $61 million vs. FY 2019)</a:t>
            </a:r>
          </a:p>
          <a:p>
            <a:endParaRPr lang="en-US" dirty="0"/>
          </a:p>
        </p:txBody>
      </p:sp>
      <p:sp>
        <p:nvSpPr>
          <p:cNvPr id="4" name="Slide Number Placeholder 3">
            <a:extLst>
              <a:ext uri="{FF2B5EF4-FFF2-40B4-BE49-F238E27FC236}">
                <a16:creationId xmlns:a16="http://schemas.microsoft.com/office/drawing/2014/main" id="{0C11CF96-0BD9-4C17-8EDA-18921CB99D58}"/>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982352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768B205-6E27-4932-A4E6-40F562320BA4}"/>
              </a:ext>
            </a:extLst>
          </p:cNvPr>
          <p:cNvGraphicFramePr>
            <a:graphicFrameLocks noGrp="1"/>
          </p:cNvGraphicFramePr>
          <p:nvPr>
            <p:ph idx="1"/>
            <p:extLst>
              <p:ext uri="{D42A27DB-BD31-4B8C-83A1-F6EECF244321}">
                <p14:modId xmlns:p14="http://schemas.microsoft.com/office/powerpoint/2010/main" val="3501323000"/>
              </p:ext>
            </p:extLst>
          </p:nvPr>
        </p:nvGraphicFramePr>
        <p:xfrm>
          <a:off x="972179" y="587904"/>
          <a:ext cx="10247642" cy="5521707"/>
        </p:xfrm>
        <a:graphic>
          <a:graphicData uri="http://schemas.openxmlformats.org/drawingml/2006/table">
            <a:tbl>
              <a:tblPr firstRow="1" firstCol="1" bandRow="1">
                <a:tableStyleId>{0660B408-B3CF-4A94-85FC-2B1E0A45F4A2}</a:tableStyleId>
              </a:tblPr>
              <a:tblGrid>
                <a:gridCol w="4260479">
                  <a:extLst>
                    <a:ext uri="{9D8B030D-6E8A-4147-A177-3AD203B41FA5}">
                      <a16:colId xmlns:a16="http://schemas.microsoft.com/office/drawing/2014/main" val="2448958800"/>
                    </a:ext>
                  </a:extLst>
                </a:gridCol>
                <a:gridCol w="1144605">
                  <a:extLst>
                    <a:ext uri="{9D8B030D-6E8A-4147-A177-3AD203B41FA5}">
                      <a16:colId xmlns:a16="http://schemas.microsoft.com/office/drawing/2014/main" val="1544356785"/>
                    </a:ext>
                  </a:extLst>
                </a:gridCol>
                <a:gridCol w="1144605">
                  <a:extLst>
                    <a:ext uri="{9D8B030D-6E8A-4147-A177-3AD203B41FA5}">
                      <a16:colId xmlns:a16="http://schemas.microsoft.com/office/drawing/2014/main" val="4076540743"/>
                    </a:ext>
                  </a:extLst>
                </a:gridCol>
                <a:gridCol w="1232651">
                  <a:extLst>
                    <a:ext uri="{9D8B030D-6E8A-4147-A177-3AD203B41FA5}">
                      <a16:colId xmlns:a16="http://schemas.microsoft.com/office/drawing/2014/main" val="2737635655"/>
                    </a:ext>
                  </a:extLst>
                </a:gridCol>
                <a:gridCol w="1232651">
                  <a:extLst>
                    <a:ext uri="{9D8B030D-6E8A-4147-A177-3AD203B41FA5}">
                      <a16:colId xmlns:a16="http://schemas.microsoft.com/office/drawing/2014/main" val="2410997915"/>
                    </a:ext>
                  </a:extLst>
                </a:gridCol>
                <a:gridCol w="1232651">
                  <a:extLst>
                    <a:ext uri="{9D8B030D-6E8A-4147-A177-3AD203B41FA5}">
                      <a16:colId xmlns:a16="http://schemas.microsoft.com/office/drawing/2014/main" val="2826756597"/>
                    </a:ext>
                  </a:extLst>
                </a:gridCol>
              </a:tblGrid>
              <a:tr h="401067">
                <a:tc>
                  <a:txBody>
                    <a:bodyPr/>
                    <a:lstStyle/>
                    <a:p>
                      <a:pPr marL="0" marR="0" algn="ctr">
                        <a:spcBef>
                          <a:spcPts val="0"/>
                        </a:spcBef>
                        <a:spcAft>
                          <a:spcPts val="0"/>
                        </a:spcAft>
                      </a:pPr>
                      <a:r>
                        <a:rPr lang="en-US" sz="1400" dirty="0">
                          <a:solidFill>
                            <a:schemeClr val="tx2"/>
                          </a:solidFill>
                          <a:effectLst/>
                        </a:rPr>
                        <a:t>Program</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2"/>
                          </a:solidFill>
                          <a:effectLst/>
                        </a:rPr>
                        <a:t>FY 17</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2"/>
                          </a:solidFill>
                          <a:effectLst/>
                        </a:rPr>
                        <a:t>FY 18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2"/>
                          </a:solidFill>
                          <a:effectLst/>
                        </a:rPr>
                        <a:t>FY 2019</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2"/>
                          </a:solidFill>
                          <a:effectLst/>
                        </a:rPr>
                        <a:t>President’s FY 20 Request</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2"/>
                          </a:solidFill>
                          <a:effectLst/>
                        </a:rPr>
                        <a:t>FY 20 Request vs. FY 19</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7032526"/>
                  </a:ext>
                </a:extLst>
              </a:tr>
              <a:tr h="401067">
                <a:tc>
                  <a:txBody>
                    <a:bodyPr/>
                    <a:lstStyle/>
                    <a:p>
                      <a:pPr marL="0" marR="0">
                        <a:spcBef>
                          <a:spcPts val="0"/>
                        </a:spcBef>
                        <a:spcAft>
                          <a:spcPts val="0"/>
                        </a:spcAft>
                      </a:pPr>
                      <a:r>
                        <a:rPr lang="en-US" sz="1400" dirty="0" err="1">
                          <a:solidFill>
                            <a:schemeClr val="tx2"/>
                          </a:solidFill>
                          <a:effectLst/>
                        </a:rPr>
                        <a:t>CSAT</a:t>
                      </a:r>
                      <a:r>
                        <a:rPr lang="en-US" sz="1400" dirty="0">
                          <a:solidFill>
                            <a:schemeClr val="tx2"/>
                          </a:solidFill>
                          <a:effectLst/>
                        </a:rPr>
                        <a:t> TOTAL</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$354,427,000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$403,427,000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$460,677,000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$429,888,000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rgbClr val="C00000"/>
                          </a:solidFill>
                          <a:effectLst/>
                        </a:rPr>
                        <a:t>-$30,789,000</a:t>
                      </a:r>
                      <a:endParaRPr lang="en-US"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1975148"/>
                  </a:ext>
                </a:extLst>
              </a:tr>
              <a:tr h="200533">
                <a:tc>
                  <a:txBody>
                    <a:bodyPr/>
                    <a:lstStyle/>
                    <a:p>
                      <a:pPr marL="0" marR="0">
                        <a:spcBef>
                          <a:spcPts val="0"/>
                        </a:spcBef>
                        <a:spcAft>
                          <a:spcPts val="0"/>
                        </a:spcAft>
                      </a:pPr>
                      <a:r>
                        <a:rPr lang="en-US" sz="1400">
                          <a:solidFill>
                            <a:schemeClr val="tx2"/>
                          </a:solidFill>
                          <a:effectLst/>
                        </a:rPr>
                        <a:t>Addiction Technology Transfer Centers (ATTCs)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$9,046,000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$9,046,000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$9,046,000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$9,046,000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Level</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834002"/>
                  </a:ext>
                </a:extLst>
              </a:tr>
              <a:tr h="200533">
                <a:tc>
                  <a:txBody>
                    <a:bodyPr/>
                    <a:lstStyle/>
                    <a:p>
                      <a:pPr marL="0" marR="0">
                        <a:spcBef>
                          <a:spcPts val="0"/>
                        </a:spcBef>
                        <a:spcAft>
                          <a:spcPts val="0"/>
                        </a:spcAft>
                      </a:pPr>
                      <a:r>
                        <a:rPr lang="en-US" sz="1400">
                          <a:solidFill>
                            <a:schemeClr val="tx2"/>
                          </a:solidFill>
                          <a:effectLst/>
                        </a:rPr>
                        <a:t>Building Communities of Recovery</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$3,000,000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$5,000,000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$6,000,000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$6,000,000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3919631"/>
                  </a:ext>
                </a:extLst>
              </a:tr>
              <a:tr h="200533">
                <a:tc>
                  <a:txBody>
                    <a:bodyPr/>
                    <a:lstStyle/>
                    <a:p>
                      <a:pPr marL="0" marR="0">
                        <a:spcBef>
                          <a:spcPts val="0"/>
                        </a:spcBef>
                        <a:spcAft>
                          <a:spcPts val="0"/>
                        </a:spcAft>
                      </a:pPr>
                      <a:r>
                        <a:rPr lang="en-US" sz="1400">
                          <a:solidFill>
                            <a:schemeClr val="tx2"/>
                          </a:solidFill>
                          <a:effectLst/>
                        </a:rPr>
                        <a:t>Children and Families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$29,605,000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$29,605,000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$29,605,000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$29,605,000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4597197"/>
                  </a:ext>
                </a:extLst>
              </a:tr>
              <a:tr h="200533">
                <a:tc>
                  <a:txBody>
                    <a:bodyPr/>
                    <a:lstStyle/>
                    <a:p>
                      <a:pPr marL="0" marR="0">
                        <a:spcBef>
                          <a:spcPts val="0"/>
                        </a:spcBef>
                        <a:spcAft>
                          <a:spcPts val="0"/>
                        </a:spcAft>
                      </a:pPr>
                      <a:r>
                        <a:rPr lang="en-US" sz="1400">
                          <a:solidFill>
                            <a:schemeClr val="tx2"/>
                          </a:solidFill>
                          <a:effectLst/>
                        </a:rPr>
                        <a:t>Criminal Justice Activities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$78,000,000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$89,000,000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$89,000,000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$89,000,000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2523835"/>
                  </a:ext>
                </a:extLst>
              </a:tr>
              <a:tr h="200533">
                <a:tc>
                  <a:txBody>
                    <a:bodyPr/>
                    <a:lstStyle/>
                    <a:p>
                      <a:pPr marL="0" marR="0">
                        <a:spcBef>
                          <a:spcPts val="0"/>
                        </a:spcBef>
                        <a:spcAft>
                          <a:spcPts val="0"/>
                        </a:spcAft>
                      </a:pPr>
                      <a:r>
                        <a:rPr lang="en-US" sz="1400">
                          <a:solidFill>
                            <a:schemeClr val="tx2"/>
                          </a:solidFill>
                          <a:effectLst/>
                        </a:rPr>
                        <a:t>     Drug Courts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$60,000,000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$70,000,000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$70,000,000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$70,000,000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6721691"/>
                  </a:ext>
                </a:extLst>
              </a:tr>
              <a:tr h="200533">
                <a:tc>
                  <a:txBody>
                    <a:bodyPr/>
                    <a:lstStyle/>
                    <a:p>
                      <a:pPr marL="0" marR="0">
                        <a:spcBef>
                          <a:spcPts val="0"/>
                        </a:spcBef>
                        <a:spcAft>
                          <a:spcPts val="0"/>
                        </a:spcAft>
                      </a:pPr>
                      <a:r>
                        <a:rPr lang="en-US" sz="1400">
                          <a:solidFill>
                            <a:schemeClr val="tx2"/>
                          </a:solidFill>
                          <a:effectLst/>
                        </a:rPr>
                        <a:t>First Responder Training*</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$12,000,000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$36,000,000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$36,000,000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$36,000,000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0395095"/>
                  </a:ext>
                </a:extLst>
              </a:tr>
              <a:tr h="200533">
                <a:tc>
                  <a:txBody>
                    <a:bodyPr/>
                    <a:lstStyle/>
                    <a:p>
                      <a:pPr marL="0" marR="0">
                        <a:spcBef>
                          <a:spcPts val="0"/>
                        </a:spcBef>
                        <a:spcAft>
                          <a:spcPts val="0"/>
                        </a:spcAft>
                      </a:pPr>
                      <a:r>
                        <a:rPr lang="en-US" sz="1400" dirty="0">
                          <a:solidFill>
                            <a:schemeClr val="tx2"/>
                          </a:solidFill>
                          <a:effectLst/>
                        </a:rPr>
                        <a:t>     Rural Focus*</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N/A</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$18,000,000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$18,000,000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$18,000,000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140862"/>
                  </a:ext>
                </a:extLst>
              </a:tr>
              <a:tr h="200533">
                <a:tc>
                  <a:txBody>
                    <a:bodyPr/>
                    <a:lstStyle/>
                    <a:p>
                      <a:pPr marL="0" marR="0">
                        <a:spcBef>
                          <a:spcPts val="0"/>
                        </a:spcBef>
                        <a:spcAft>
                          <a:spcPts val="0"/>
                        </a:spcAft>
                      </a:pPr>
                      <a:r>
                        <a:rPr lang="en-US" sz="1400">
                          <a:solidFill>
                            <a:schemeClr val="tx2"/>
                          </a:solidFill>
                          <a:effectLst/>
                        </a:rPr>
                        <a:t>Grants to Develop Curricula for DATA Act Waivers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N/A</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N/A</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N/A</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$4,000,000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rgbClr val="00B050"/>
                          </a:solidFill>
                          <a:effectLst/>
                        </a:rPr>
                        <a:t>+$4,000,000</a:t>
                      </a:r>
                      <a:endParaRPr lang="en-US" sz="1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3827439"/>
                  </a:ext>
                </a:extLst>
              </a:tr>
              <a:tr h="401067">
                <a:tc>
                  <a:txBody>
                    <a:bodyPr/>
                    <a:lstStyle/>
                    <a:p>
                      <a:pPr marL="0" marR="0">
                        <a:spcBef>
                          <a:spcPts val="0"/>
                        </a:spcBef>
                        <a:spcAft>
                          <a:spcPts val="0"/>
                        </a:spcAft>
                      </a:pPr>
                      <a:r>
                        <a:rPr lang="en-US" sz="1400">
                          <a:solidFill>
                            <a:schemeClr val="tx2"/>
                          </a:solidFill>
                          <a:effectLst/>
                        </a:rPr>
                        <a:t>Grants to Prevent Prescription Drug/Opioid Overdose Related Deaths*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$12,000,000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$12,000,000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$12,000,000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$12,000,000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2650883"/>
                  </a:ext>
                </a:extLst>
              </a:tr>
              <a:tr h="200533">
                <a:tc>
                  <a:txBody>
                    <a:bodyPr/>
                    <a:lstStyle/>
                    <a:p>
                      <a:pPr marL="0" marR="0">
                        <a:spcBef>
                          <a:spcPts val="0"/>
                        </a:spcBef>
                        <a:spcAft>
                          <a:spcPts val="0"/>
                        </a:spcAft>
                      </a:pPr>
                      <a:r>
                        <a:rPr lang="en-US" sz="1400">
                          <a:solidFill>
                            <a:schemeClr val="tx2"/>
                          </a:solidFill>
                          <a:effectLst/>
                        </a:rPr>
                        <a:t>Improving Access to Overdose Treatment </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2068086"/>
                  </a:ext>
                </a:extLst>
              </a:tr>
              <a:tr h="200533">
                <a:tc>
                  <a:txBody>
                    <a:bodyPr/>
                    <a:lstStyle/>
                    <a:p>
                      <a:pPr marL="0" marR="0">
                        <a:spcBef>
                          <a:spcPts val="0"/>
                        </a:spcBef>
                        <a:spcAft>
                          <a:spcPts val="0"/>
                        </a:spcAft>
                      </a:pPr>
                      <a:r>
                        <a:rPr lang="en-US" sz="1400">
                          <a:solidFill>
                            <a:schemeClr val="tx2"/>
                          </a:solidFill>
                          <a:effectLst/>
                        </a:rPr>
                        <a:t>Minority AIDS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$65,570,000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$65,570,000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$65,570,000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$65,570,000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2299960"/>
                  </a:ext>
                </a:extLst>
              </a:tr>
              <a:tr h="200533">
                <a:tc>
                  <a:txBody>
                    <a:bodyPr/>
                    <a:lstStyle/>
                    <a:p>
                      <a:pPr marL="0" marR="0">
                        <a:spcBef>
                          <a:spcPts val="0"/>
                        </a:spcBef>
                        <a:spcAft>
                          <a:spcPts val="0"/>
                        </a:spcAft>
                      </a:pPr>
                      <a:r>
                        <a:rPr lang="en-US" sz="1400">
                          <a:solidFill>
                            <a:schemeClr val="tx2"/>
                          </a:solidFill>
                          <a:effectLst/>
                        </a:rPr>
                        <a:t>Minority Fellowship</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$3,539,000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$4,539,000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$4,789,000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Not funded</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rgbClr val="C00000"/>
                          </a:solidFill>
                          <a:effectLst/>
                        </a:rPr>
                        <a:t>-$4,789,000</a:t>
                      </a:r>
                      <a:endParaRPr lang="en-US"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9496293"/>
                  </a:ext>
                </a:extLst>
              </a:tr>
              <a:tr h="200533">
                <a:tc>
                  <a:txBody>
                    <a:bodyPr/>
                    <a:lstStyle/>
                    <a:p>
                      <a:pPr marL="0" marR="0">
                        <a:spcBef>
                          <a:spcPts val="0"/>
                        </a:spcBef>
                        <a:spcAft>
                          <a:spcPts val="0"/>
                        </a:spcAft>
                      </a:pPr>
                      <a:r>
                        <a:rPr lang="en-US" sz="1400">
                          <a:solidFill>
                            <a:schemeClr val="tx2"/>
                          </a:solidFill>
                          <a:effectLst/>
                        </a:rPr>
                        <a:t>Opioid Treatment Programs/Regulatory Activities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$8,724,000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$8,724,000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$8,724,000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$8,724,000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778672"/>
                  </a:ext>
                </a:extLst>
              </a:tr>
              <a:tr h="200533">
                <a:tc>
                  <a:txBody>
                    <a:bodyPr/>
                    <a:lstStyle/>
                    <a:p>
                      <a:pPr marL="0" marR="0">
                        <a:spcBef>
                          <a:spcPts val="0"/>
                        </a:spcBef>
                        <a:spcAft>
                          <a:spcPts val="0"/>
                        </a:spcAft>
                      </a:pPr>
                      <a:r>
                        <a:rPr lang="en-US" sz="1400">
                          <a:solidFill>
                            <a:schemeClr val="tx2"/>
                          </a:solidFill>
                          <a:effectLst/>
                        </a:rPr>
                        <a:t>Pregnant and Postpartum Women (PPW)</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$19,931,000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$29,931,000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$29,931,000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$29,931,000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Level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8255172"/>
                  </a:ext>
                </a:extLst>
              </a:tr>
              <a:tr h="200533">
                <a:tc>
                  <a:txBody>
                    <a:bodyPr/>
                    <a:lstStyle/>
                    <a:p>
                      <a:pPr marL="0" marR="0">
                        <a:spcBef>
                          <a:spcPts val="0"/>
                        </a:spcBef>
                        <a:spcAft>
                          <a:spcPts val="0"/>
                        </a:spcAft>
                      </a:pPr>
                      <a:r>
                        <a:rPr lang="en-US" sz="1400">
                          <a:solidFill>
                            <a:schemeClr val="tx2"/>
                          </a:solidFill>
                          <a:effectLst/>
                        </a:rPr>
                        <a:t>Recovery Community Services Program</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$2,434,000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$2,434,000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$2,434,000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$2,434,000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Level</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2602743"/>
                  </a:ext>
                </a:extLst>
              </a:tr>
              <a:tr h="401067">
                <a:tc>
                  <a:txBody>
                    <a:bodyPr/>
                    <a:lstStyle/>
                    <a:p>
                      <a:pPr marL="0" marR="0">
                        <a:spcBef>
                          <a:spcPts val="0"/>
                        </a:spcBef>
                        <a:spcAft>
                          <a:spcPts val="0"/>
                        </a:spcAft>
                      </a:pPr>
                      <a:r>
                        <a:rPr lang="en-US" sz="1400">
                          <a:solidFill>
                            <a:schemeClr val="tx2"/>
                          </a:solidFill>
                          <a:effectLst/>
                        </a:rPr>
                        <a:t>Screening, Brief Intervention, and Referral to Treatment (SBIRT)</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$30,000,000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$30,000,000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$30,000,000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Not funded</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rgbClr val="C00000"/>
                          </a:solidFill>
                          <a:effectLst/>
                        </a:rPr>
                        <a:t>-$30,000,000</a:t>
                      </a:r>
                      <a:endParaRPr lang="en-US"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0709921"/>
                  </a:ext>
                </a:extLst>
              </a:tr>
              <a:tr h="200533">
                <a:tc>
                  <a:txBody>
                    <a:bodyPr/>
                    <a:lstStyle/>
                    <a:p>
                      <a:pPr marL="0" marR="0">
                        <a:spcBef>
                          <a:spcPts val="0"/>
                        </a:spcBef>
                        <a:spcAft>
                          <a:spcPts val="0"/>
                        </a:spcAft>
                      </a:pPr>
                      <a:r>
                        <a:rPr lang="en-US" sz="1400">
                          <a:solidFill>
                            <a:schemeClr val="tx2"/>
                          </a:solidFill>
                          <a:effectLst/>
                        </a:rPr>
                        <a:t>Targeted Capacity Expansion (TCE) General</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$67,192,000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$95,192,000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$100,192,000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$100,192,000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Level</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5481101"/>
                  </a:ext>
                </a:extLst>
              </a:tr>
              <a:tr h="401067">
                <a:tc>
                  <a:txBody>
                    <a:bodyPr/>
                    <a:lstStyle/>
                    <a:p>
                      <a:pPr marL="0" marR="0">
                        <a:spcBef>
                          <a:spcPts val="0"/>
                        </a:spcBef>
                        <a:spcAft>
                          <a:spcPts val="0"/>
                        </a:spcAft>
                      </a:pPr>
                      <a:r>
                        <a:rPr lang="en-US" sz="1400">
                          <a:solidFill>
                            <a:schemeClr val="tx2"/>
                          </a:solidFill>
                          <a:effectLst/>
                        </a:rPr>
                        <a:t>     Medication-Assisted Treatment for Prescription </a:t>
                      </a:r>
                    </a:p>
                    <a:p>
                      <a:pPr marL="0" marR="0">
                        <a:spcBef>
                          <a:spcPts val="0"/>
                        </a:spcBef>
                        <a:spcAft>
                          <a:spcPts val="0"/>
                        </a:spcAft>
                      </a:pPr>
                      <a:r>
                        <a:rPr lang="en-US" sz="1400">
                          <a:solidFill>
                            <a:schemeClr val="tx2"/>
                          </a:solidFill>
                          <a:effectLst/>
                        </a:rPr>
                        <a:t>     Drug and Opioid Addiction (MAT-PDOA)</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$56,000,000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$84,000,000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$89,000,000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$89,000,000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Level</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0308405"/>
                  </a:ext>
                </a:extLst>
              </a:tr>
              <a:tr h="200533">
                <a:tc>
                  <a:txBody>
                    <a:bodyPr/>
                    <a:lstStyle/>
                    <a:p>
                      <a:pPr marL="0" marR="0">
                        <a:spcBef>
                          <a:spcPts val="0"/>
                        </a:spcBef>
                        <a:spcAft>
                          <a:spcPts val="0"/>
                        </a:spcAft>
                      </a:pPr>
                      <a:r>
                        <a:rPr lang="en-US" sz="1400">
                          <a:solidFill>
                            <a:schemeClr val="tx2"/>
                          </a:solidFill>
                          <a:effectLst/>
                        </a:rPr>
                        <a:t>Treatment Systems for Homeless</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$36,386,000</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$36,386,000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$36,386,000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solidFill>
                            <a:schemeClr val="tx2"/>
                          </a:solidFill>
                          <a:effectLst/>
                        </a:rPr>
                        <a:t>$36,386,000</a:t>
                      </a:r>
                      <a:endParaRPr lang="en-US" sz="1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solidFill>
                            <a:schemeClr val="tx2"/>
                          </a:solidFill>
                          <a:effectLst/>
                        </a:rPr>
                        <a:t>Level</a:t>
                      </a:r>
                      <a:endParaRPr lang="en-US" sz="1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6645102"/>
                  </a:ext>
                </a:extLst>
              </a:tr>
            </a:tbl>
          </a:graphicData>
        </a:graphic>
      </p:graphicFrame>
      <p:sp>
        <p:nvSpPr>
          <p:cNvPr id="4" name="Slide Number Placeholder 3">
            <a:extLst>
              <a:ext uri="{FF2B5EF4-FFF2-40B4-BE49-F238E27FC236}">
                <a16:creationId xmlns:a16="http://schemas.microsoft.com/office/drawing/2014/main" id="{C55256B3-F6B5-45CC-A87C-1BC6ABC6DBE2}"/>
              </a:ext>
            </a:extLst>
          </p:cNvPr>
          <p:cNvSpPr>
            <a:spLocks noGrp="1"/>
          </p:cNvSpPr>
          <p:nvPr>
            <p:ph type="sldNum" sz="quarter" idx="12"/>
          </p:nvPr>
        </p:nvSpPr>
        <p:spPr/>
        <p:txBody>
          <a:bodyPr/>
          <a:lstStyle/>
          <a:p>
            <a:fld id="{D57F1E4F-1CFF-5643-939E-217C01CDF565}" type="slidenum">
              <a:rPr lang="en-US" sz="1800" smtClean="0">
                <a:solidFill>
                  <a:schemeClr val="tx2">
                    <a:alpha val="25000"/>
                  </a:schemeClr>
                </a:solidFill>
              </a:rPr>
              <a:pPr/>
              <a:t>22</a:t>
            </a:fld>
            <a:endParaRPr lang="en-US" sz="1800" dirty="0">
              <a:solidFill>
                <a:schemeClr val="tx2">
                  <a:alpha val="25000"/>
                </a:schemeClr>
              </a:solidFill>
            </a:endParaRPr>
          </a:p>
        </p:txBody>
      </p:sp>
      <p:sp>
        <p:nvSpPr>
          <p:cNvPr id="6" name="Rectangle 1">
            <a:extLst>
              <a:ext uri="{FF2B5EF4-FFF2-40B4-BE49-F238E27FC236}">
                <a16:creationId xmlns:a16="http://schemas.microsoft.com/office/drawing/2014/main" id="{67FD228D-1BE9-4BB0-B606-33A4CB87B1BA}"/>
              </a:ext>
            </a:extLst>
          </p:cNvPr>
          <p:cNvSpPr>
            <a:spLocks noChangeArrowheads="1"/>
          </p:cNvSpPr>
          <p:nvPr/>
        </p:nvSpPr>
        <p:spPr bwMode="auto">
          <a:xfrm>
            <a:off x="3079130" y="204996"/>
            <a:ext cx="56121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SAMHSA’s C</a:t>
            </a:r>
            <a:r>
              <a:rPr kumimoji="0" lang="en-US" altLang="en-US" b="0" i="0" u="none" strike="noStrike" cap="none" normalizeH="0" baseline="0" dirty="0" bmk="">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enter for Substance Abuse Treatment (</a:t>
            </a:r>
            <a:r>
              <a:rPr kumimoji="0" lang="en-US" altLang="en-US" b="0" i="0" u="none" strike="noStrike" cap="none" normalizeH="0" baseline="0" dirty="0" err="1" bmk="">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CSAT</a:t>
            </a:r>
            <a:r>
              <a:rPr kumimoji="0" lang="en-US" altLang="en-US" b="0" i="0" u="none" strike="noStrike" cap="none" normalizeH="0" baseline="0" dirty="0" bmk="">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48274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8F7E5E-6353-46E9-8C4E-8D1C40CC34CD}"/>
              </a:ext>
            </a:extLst>
          </p:cNvPr>
          <p:cNvGraphicFramePr>
            <a:graphicFrameLocks noGrp="1"/>
          </p:cNvGraphicFramePr>
          <p:nvPr>
            <p:ph idx="1"/>
            <p:extLst>
              <p:ext uri="{D42A27DB-BD31-4B8C-83A1-F6EECF244321}">
                <p14:modId xmlns:p14="http://schemas.microsoft.com/office/powerpoint/2010/main" val="2749453185"/>
              </p:ext>
            </p:extLst>
          </p:nvPr>
        </p:nvGraphicFramePr>
        <p:xfrm>
          <a:off x="250996" y="579489"/>
          <a:ext cx="11690007" cy="4330229"/>
        </p:xfrm>
        <a:graphic>
          <a:graphicData uri="http://schemas.openxmlformats.org/drawingml/2006/table">
            <a:tbl>
              <a:tblPr firstRow="1" firstCol="1" bandRow="1">
                <a:tableStyleId>{0660B408-B3CF-4A94-85FC-2B1E0A45F4A2}</a:tableStyleId>
              </a:tblPr>
              <a:tblGrid>
                <a:gridCol w="4535608">
                  <a:extLst>
                    <a:ext uri="{9D8B030D-6E8A-4147-A177-3AD203B41FA5}">
                      <a16:colId xmlns:a16="http://schemas.microsoft.com/office/drawing/2014/main" val="3276019733"/>
                    </a:ext>
                  </a:extLst>
                </a:gridCol>
                <a:gridCol w="1390261">
                  <a:extLst>
                    <a:ext uri="{9D8B030D-6E8A-4147-A177-3AD203B41FA5}">
                      <a16:colId xmlns:a16="http://schemas.microsoft.com/office/drawing/2014/main" val="1009170603"/>
                    </a:ext>
                  </a:extLst>
                </a:gridCol>
                <a:gridCol w="1452578">
                  <a:extLst>
                    <a:ext uri="{9D8B030D-6E8A-4147-A177-3AD203B41FA5}">
                      <a16:colId xmlns:a16="http://schemas.microsoft.com/office/drawing/2014/main" val="3552627271"/>
                    </a:ext>
                  </a:extLst>
                </a:gridCol>
                <a:gridCol w="1483655">
                  <a:extLst>
                    <a:ext uri="{9D8B030D-6E8A-4147-A177-3AD203B41FA5}">
                      <a16:colId xmlns:a16="http://schemas.microsoft.com/office/drawing/2014/main" val="3078386233"/>
                    </a:ext>
                  </a:extLst>
                </a:gridCol>
                <a:gridCol w="1483655">
                  <a:extLst>
                    <a:ext uri="{9D8B030D-6E8A-4147-A177-3AD203B41FA5}">
                      <a16:colId xmlns:a16="http://schemas.microsoft.com/office/drawing/2014/main" val="2210936218"/>
                    </a:ext>
                  </a:extLst>
                </a:gridCol>
                <a:gridCol w="1344250">
                  <a:extLst>
                    <a:ext uri="{9D8B030D-6E8A-4147-A177-3AD203B41FA5}">
                      <a16:colId xmlns:a16="http://schemas.microsoft.com/office/drawing/2014/main" val="1369023845"/>
                    </a:ext>
                  </a:extLst>
                </a:gridCol>
              </a:tblGrid>
              <a:tr h="428789">
                <a:tc>
                  <a:txBody>
                    <a:bodyPr/>
                    <a:lstStyle/>
                    <a:p>
                      <a:pPr marL="0" marR="0" algn="ctr">
                        <a:spcBef>
                          <a:spcPts val="0"/>
                        </a:spcBef>
                        <a:spcAft>
                          <a:spcPts val="0"/>
                        </a:spcAft>
                      </a:pPr>
                      <a:r>
                        <a:rPr lang="en-US" sz="1600" dirty="0">
                          <a:solidFill>
                            <a:schemeClr val="tx2"/>
                          </a:solidFill>
                          <a:effectLst/>
                        </a:rPr>
                        <a:t>Program</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2"/>
                          </a:solidFill>
                          <a:effectLst/>
                        </a:rPr>
                        <a:t>FY 17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2"/>
                          </a:solidFill>
                          <a:effectLst/>
                        </a:rPr>
                        <a:t>FY 18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2"/>
                          </a:solidFill>
                          <a:effectLst/>
                        </a:rPr>
                        <a:t>FY 2019</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chemeClr val="tx2"/>
                          </a:solidFill>
                          <a:effectLst/>
                        </a:rPr>
                        <a:t>President’s </a:t>
                      </a:r>
                    </a:p>
                    <a:p>
                      <a:pPr marL="0" marR="0" algn="ctr">
                        <a:spcBef>
                          <a:spcPts val="0"/>
                        </a:spcBef>
                        <a:spcAft>
                          <a:spcPts val="0"/>
                        </a:spcAft>
                      </a:pPr>
                      <a:r>
                        <a:rPr lang="en-US" sz="1600">
                          <a:solidFill>
                            <a:schemeClr val="tx2"/>
                          </a:solidFill>
                          <a:effectLst/>
                        </a:rPr>
                        <a:t>FY 20 Request</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chemeClr val="tx2"/>
                          </a:solidFill>
                          <a:effectLst/>
                        </a:rPr>
                        <a:t>FY 20 Request vs. FY 19</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3947762"/>
                  </a:ext>
                </a:extLst>
              </a:tr>
              <a:tr h="428789">
                <a:tc>
                  <a:txBody>
                    <a:bodyPr/>
                    <a:lstStyle/>
                    <a:p>
                      <a:pPr marL="0" marR="0">
                        <a:spcBef>
                          <a:spcPts val="0"/>
                        </a:spcBef>
                        <a:spcAft>
                          <a:spcPts val="0"/>
                        </a:spcAft>
                      </a:pPr>
                      <a:r>
                        <a:rPr lang="en-US" sz="1600" dirty="0" err="1">
                          <a:solidFill>
                            <a:schemeClr val="tx2"/>
                          </a:solidFill>
                          <a:effectLst/>
                        </a:rPr>
                        <a:t>CSAP</a:t>
                      </a:r>
                      <a:r>
                        <a:rPr lang="en-US" sz="1600" dirty="0">
                          <a:solidFill>
                            <a:schemeClr val="tx2"/>
                          </a:solidFill>
                          <a:effectLst/>
                        </a:rPr>
                        <a:t> TOTAL</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$223,219,000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$248,219,000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$205,469,000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$144,090,000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C00000"/>
                          </a:solidFill>
                          <a:effectLst/>
                        </a:rPr>
                        <a:t>-$61,379,000</a:t>
                      </a:r>
                      <a:endParaRPr lang="en-US" sz="16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74580"/>
                  </a:ext>
                </a:extLst>
              </a:tr>
              <a:tr h="214395">
                <a:tc>
                  <a:txBody>
                    <a:bodyPr/>
                    <a:lstStyle/>
                    <a:p>
                      <a:pPr marL="0" marR="0">
                        <a:spcBef>
                          <a:spcPts val="0"/>
                        </a:spcBef>
                        <a:spcAft>
                          <a:spcPts val="0"/>
                        </a:spcAft>
                      </a:pPr>
                      <a:r>
                        <a:rPr lang="en-US" sz="1600" dirty="0">
                          <a:solidFill>
                            <a:schemeClr val="tx2"/>
                          </a:solidFill>
                          <a:effectLst/>
                        </a:rPr>
                        <a:t>Center for the Application of Prevention Technologies (</a:t>
                      </a:r>
                      <a:r>
                        <a:rPr lang="en-US" sz="1600" dirty="0" err="1">
                          <a:solidFill>
                            <a:schemeClr val="tx2"/>
                          </a:solidFill>
                          <a:effectLst/>
                        </a:rPr>
                        <a:t>CAPT</a:t>
                      </a:r>
                      <a:r>
                        <a:rPr lang="en-US" sz="1600" dirty="0">
                          <a:solidFill>
                            <a:schemeClr val="tx2"/>
                          </a:solidFill>
                          <a:effectLst/>
                        </a:rPr>
                        <a:t>)</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$7,493,000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$7,493,000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$7,493,000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$7,493,000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Level</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1435415"/>
                  </a:ext>
                </a:extLst>
              </a:tr>
              <a:tr h="214395">
                <a:tc>
                  <a:txBody>
                    <a:bodyPr/>
                    <a:lstStyle/>
                    <a:p>
                      <a:pPr marL="0" marR="0">
                        <a:spcBef>
                          <a:spcPts val="0"/>
                        </a:spcBef>
                        <a:spcAft>
                          <a:spcPts val="0"/>
                        </a:spcAft>
                      </a:pPr>
                      <a:r>
                        <a:rPr lang="en-US" sz="1600">
                          <a:solidFill>
                            <a:schemeClr val="tx2"/>
                          </a:solidFill>
                          <a:effectLst/>
                        </a:rPr>
                        <a:t>Federal Drug-Free Workplace/Mandatory Drug Testing</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$4,894,000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$4,894,000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$4,894,000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$4,894,000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Level</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662184"/>
                  </a:ext>
                </a:extLst>
              </a:tr>
              <a:tr h="214395">
                <a:tc>
                  <a:txBody>
                    <a:bodyPr/>
                    <a:lstStyle/>
                    <a:p>
                      <a:pPr marL="0" marR="0">
                        <a:spcBef>
                          <a:spcPts val="0"/>
                        </a:spcBef>
                        <a:spcAft>
                          <a:spcPts val="0"/>
                        </a:spcAft>
                      </a:pPr>
                      <a:r>
                        <a:rPr lang="en-US" sz="1600">
                          <a:solidFill>
                            <a:schemeClr val="tx2"/>
                          </a:solidFill>
                          <a:effectLst/>
                        </a:rPr>
                        <a:t>Minority AIDS</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$41,205,000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$41,205,000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$41,205,000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$41,205,000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Level</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1979226"/>
                  </a:ext>
                </a:extLst>
              </a:tr>
              <a:tr h="214395">
                <a:tc>
                  <a:txBody>
                    <a:bodyPr/>
                    <a:lstStyle/>
                    <a:p>
                      <a:pPr marL="0" marR="0">
                        <a:spcBef>
                          <a:spcPts val="0"/>
                        </a:spcBef>
                        <a:spcAft>
                          <a:spcPts val="0"/>
                        </a:spcAft>
                      </a:pPr>
                      <a:r>
                        <a:rPr lang="en-US" sz="1600">
                          <a:solidFill>
                            <a:schemeClr val="tx2"/>
                          </a:solidFill>
                          <a:effectLst/>
                        </a:rPr>
                        <a:t>Minority Fellowship</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$71,000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$71,000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$321,000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Not funded</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C00000"/>
                          </a:solidFill>
                          <a:effectLst/>
                        </a:rPr>
                        <a:t>-$321,000</a:t>
                      </a:r>
                      <a:endParaRPr lang="en-US" sz="16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1136187"/>
                  </a:ext>
                </a:extLst>
              </a:tr>
              <a:tr h="214395">
                <a:tc>
                  <a:txBody>
                    <a:bodyPr/>
                    <a:lstStyle/>
                    <a:p>
                      <a:pPr marL="0" marR="0">
                        <a:spcBef>
                          <a:spcPts val="0"/>
                        </a:spcBef>
                        <a:spcAft>
                          <a:spcPts val="0"/>
                        </a:spcAft>
                      </a:pPr>
                      <a:r>
                        <a:rPr lang="en-US" sz="1600">
                          <a:solidFill>
                            <a:schemeClr val="tx2"/>
                          </a:solidFill>
                          <a:effectLst/>
                        </a:rPr>
                        <a:t>Science and Service Program Coordination</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$4,072,000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$4,072,000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$4,072,000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$4,072,000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Level</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9444794"/>
                  </a:ext>
                </a:extLst>
              </a:tr>
              <a:tr h="214395">
                <a:tc>
                  <a:txBody>
                    <a:bodyPr/>
                    <a:lstStyle/>
                    <a:p>
                      <a:pPr marL="0" marR="0">
                        <a:spcBef>
                          <a:spcPts val="0"/>
                        </a:spcBef>
                        <a:spcAft>
                          <a:spcPts val="0"/>
                        </a:spcAft>
                      </a:pPr>
                      <a:r>
                        <a:rPr lang="en-US" sz="1600">
                          <a:solidFill>
                            <a:schemeClr val="tx2"/>
                          </a:solidFill>
                          <a:effectLst/>
                        </a:rPr>
                        <a:t>Sober Truth on Preventing Underage Drinking (STOP Act)</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$7,000,000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$7,000,000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$8,000,000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$8,000,000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Level</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3012161"/>
                  </a:ext>
                </a:extLst>
              </a:tr>
              <a:tr h="214395">
                <a:tc>
                  <a:txBody>
                    <a:bodyPr/>
                    <a:lstStyle/>
                    <a:p>
                      <a:pPr marL="0" marR="0">
                        <a:spcBef>
                          <a:spcPts val="0"/>
                        </a:spcBef>
                        <a:spcAft>
                          <a:spcPts val="0"/>
                        </a:spcAft>
                      </a:pPr>
                      <a:r>
                        <a:rPr lang="en-US" sz="1600">
                          <a:solidFill>
                            <a:schemeClr val="tx2"/>
                          </a:solidFill>
                          <a:effectLst/>
                        </a:rPr>
                        <a:t>   National Adult-Oriented Media Public Service Campaign</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N/A</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N/A</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$1,000,000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N/A</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N/A</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2625800"/>
                  </a:ext>
                </a:extLst>
              </a:tr>
              <a:tr h="428789">
                <a:tc>
                  <a:txBody>
                    <a:bodyPr/>
                    <a:lstStyle/>
                    <a:p>
                      <a:pPr marL="0" marR="0">
                        <a:spcBef>
                          <a:spcPts val="0"/>
                        </a:spcBef>
                        <a:spcAft>
                          <a:spcPts val="0"/>
                        </a:spcAft>
                      </a:pPr>
                      <a:r>
                        <a:rPr lang="en-US" sz="1600">
                          <a:solidFill>
                            <a:schemeClr val="tx2"/>
                          </a:solidFill>
                          <a:effectLst/>
                        </a:rPr>
                        <a:t>Strategic Prevention Framework-Partnerships for Success</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$109,484,000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$119,484,000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$119,484,000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$58,426,000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C00000"/>
                          </a:solidFill>
                          <a:effectLst/>
                        </a:rPr>
                        <a:t>-$61,058,000</a:t>
                      </a:r>
                      <a:endParaRPr lang="en-US" sz="16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5007279"/>
                  </a:ext>
                </a:extLst>
              </a:tr>
              <a:tr h="214395">
                <a:tc>
                  <a:txBody>
                    <a:bodyPr/>
                    <a:lstStyle/>
                    <a:p>
                      <a:pPr marL="0" marR="0">
                        <a:spcBef>
                          <a:spcPts val="0"/>
                        </a:spcBef>
                        <a:spcAft>
                          <a:spcPts val="0"/>
                        </a:spcAft>
                      </a:pPr>
                      <a:r>
                        <a:rPr lang="en-US" sz="1600">
                          <a:solidFill>
                            <a:schemeClr val="tx2"/>
                          </a:solidFill>
                          <a:effectLst/>
                        </a:rPr>
                        <a:t>   Strategic Prevention Framework Rx</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$10,000,000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$10,000,000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$10,000,000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$10,000,000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Level</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6030391"/>
                  </a:ext>
                </a:extLst>
              </a:tr>
              <a:tr h="214395">
                <a:tc>
                  <a:txBody>
                    <a:bodyPr/>
                    <a:lstStyle/>
                    <a:p>
                      <a:pPr marL="0" marR="0">
                        <a:spcBef>
                          <a:spcPts val="0"/>
                        </a:spcBef>
                        <a:spcAft>
                          <a:spcPts val="0"/>
                        </a:spcAft>
                      </a:pPr>
                      <a:r>
                        <a:rPr lang="en-US" sz="1600">
                          <a:solidFill>
                            <a:schemeClr val="tx2"/>
                          </a:solidFill>
                          <a:effectLst/>
                        </a:rPr>
                        <a:t>Tribal Behavioral Health Grants</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$15,000,000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$15,000,000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solidFill>
                            <a:schemeClr val="tx2"/>
                          </a:solidFill>
                          <a:effectLst/>
                        </a:rPr>
                        <a:t>$20,000,000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$20,000,000</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Level</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299464"/>
                  </a:ext>
                </a:extLst>
              </a:tr>
            </a:tbl>
          </a:graphicData>
        </a:graphic>
      </p:graphicFrame>
      <p:graphicFrame>
        <p:nvGraphicFramePr>
          <p:cNvPr id="6" name="Table 5">
            <a:extLst>
              <a:ext uri="{FF2B5EF4-FFF2-40B4-BE49-F238E27FC236}">
                <a16:creationId xmlns:a16="http://schemas.microsoft.com/office/drawing/2014/main" id="{7DF14FA9-FBBE-4F1F-A6D1-6AF9E5B02B7E}"/>
              </a:ext>
            </a:extLst>
          </p:cNvPr>
          <p:cNvGraphicFramePr>
            <a:graphicFrameLocks noGrp="1"/>
          </p:cNvGraphicFramePr>
          <p:nvPr>
            <p:extLst>
              <p:ext uri="{D42A27DB-BD31-4B8C-83A1-F6EECF244321}">
                <p14:modId xmlns:p14="http://schemas.microsoft.com/office/powerpoint/2010/main" val="1654938136"/>
              </p:ext>
            </p:extLst>
          </p:nvPr>
        </p:nvGraphicFramePr>
        <p:xfrm>
          <a:off x="1296956" y="5184080"/>
          <a:ext cx="10142376" cy="731520"/>
        </p:xfrm>
        <a:graphic>
          <a:graphicData uri="http://schemas.openxmlformats.org/drawingml/2006/table">
            <a:tbl>
              <a:tblPr firstRow="1" firstCol="1" bandRow="1">
                <a:tableStyleId>{0660B408-B3CF-4A94-85FC-2B1E0A45F4A2}</a:tableStyleId>
              </a:tblPr>
              <a:tblGrid>
                <a:gridCol w="2665683">
                  <a:extLst>
                    <a:ext uri="{9D8B030D-6E8A-4147-A177-3AD203B41FA5}">
                      <a16:colId xmlns:a16="http://schemas.microsoft.com/office/drawing/2014/main" val="3934525164"/>
                    </a:ext>
                  </a:extLst>
                </a:gridCol>
                <a:gridCol w="1305454">
                  <a:extLst>
                    <a:ext uri="{9D8B030D-6E8A-4147-A177-3AD203B41FA5}">
                      <a16:colId xmlns:a16="http://schemas.microsoft.com/office/drawing/2014/main" val="4041955351"/>
                    </a:ext>
                  </a:extLst>
                </a:gridCol>
                <a:gridCol w="1278069">
                  <a:extLst>
                    <a:ext uri="{9D8B030D-6E8A-4147-A177-3AD203B41FA5}">
                      <a16:colId xmlns:a16="http://schemas.microsoft.com/office/drawing/2014/main" val="1419578399"/>
                    </a:ext>
                  </a:extLst>
                </a:gridCol>
                <a:gridCol w="1369358">
                  <a:extLst>
                    <a:ext uri="{9D8B030D-6E8A-4147-A177-3AD203B41FA5}">
                      <a16:colId xmlns:a16="http://schemas.microsoft.com/office/drawing/2014/main" val="3004112766"/>
                    </a:ext>
                  </a:extLst>
                </a:gridCol>
                <a:gridCol w="1634100">
                  <a:extLst>
                    <a:ext uri="{9D8B030D-6E8A-4147-A177-3AD203B41FA5}">
                      <a16:colId xmlns:a16="http://schemas.microsoft.com/office/drawing/2014/main" val="3020194459"/>
                    </a:ext>
                  </a:extLst>
                </a:gridCol>
                <a:gridCol w="1889712">
                  <a:extLst>
                    <a:ext uri="{9D8B030D-6E8A-4147-A177-3AD203B41FA5}">
                      <a16:colId xmlns:a16="http://schemas.microsoft.com/office/drawing/2014/main" val="3708488690"/>
                    </a:ext>
                  </a:extLst>
                </a:gridCol>
              </a:tblGrid>
              <a:tr h="98834">
                <a:tc>
                  <a:txBody>
                    <a:bodyPr/>
                    <a:lstStyle/>
                    <a:p>
                      <a:pPr marL="0" marR="0" algn="ctr">
                        <a:spcBef>
                          <a:spcPts val="0"/>
                        </a:spcBef>
                        <a:spcAft>
                          <a:spcPts val="0"/>
                        </a:spcAft>
                      </a:pPr>
                      <a:r>
                        <a:rPr lang="en-US" sz="1600" dirty="0">
                          <a:solidFill>
                            <a:schemeClr val="tx2"/>
                          </a:solidFill>
                          <a:effectLst/>
                        </a:rPr>
                        <a:t>Program</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2"/>
                          </a:solidFill>
                          <a:effectLst/>
                        </a:rPr>
                        <a:t>FY 17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2"/>
                          </a:solidFill>
                          <a:effectLst/>
                        </a:rPr>
                        <a:t>FY 18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chemeClr val="tx2"/>
                          </a:solidFill>
                          <a:effectLst/>
                        </a:rPr>
                        <a:t>FY 2019</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chemeClr val="tx2"/>
                          </a:solidFill>
                          <a:effectLst/>
                        </a:rPr>
                        <a:t>President’s </a:t>
                      </a:r>
                    </a:p>
                    <a:p>
                      <a:pPr marL="0" marR="0" algn="ctr">
                        <a:spcBef>
                          <a:spcPts val="0"/>
                        </a:spcBef>
                        <a:spcAft>
                          <a:spcPts val="0"/>
                        </a:spcAft>
                      </a:pPr>
                      <a:r>
                        <a:rPr lang="en-US" sz="1600">
                          <a:solidFill>
                            <a:schemeClr val="tx2"/>
                          </a:solidFill>
                          <a:effectLst/>
                        </a:rPr>
                        <a:t>FY 20 Request</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2"/>
                          </a:solidFill>
                          <a:effectLst/>
                        </a:rPr>
                        <a:t>FY 20 Request vs. FY 19</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4319522"/>
                  </a:ext>
                </a:extLst>
              </a:tr>
              <a:tr h="0">
                <a:tc>
                  <a:txBody>
                    <a:bodyPr/>
                    <a:lstStyle/>
                    <a:p>
                      <a:pPr marL="0" marR="0">
                        <a:spcBef>
                          <a:spcPts val="0"/>
                        </a:spcBef>
                        <a:spcAft>
                          <a:spcPts val="0"/>
                        </a:spcAft>
                      </a:pPr>
                      <a:r>
                        <a:rPr lang="en-US" sz="1600">
                          <a:solidFill>
                            <a:schemeClr val="tx2"/>
                          </a:solidFill>
                          <a:effectLst/>
                        </a:rPr>
                        <a:t>Drug Free Communities (DFC)*</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$97,000,000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$99,000,000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$100,000,000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$100,000,000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2"/>
                          </a:solidFill>
                          <a:effectLst/>
                        </a:rPr>
                        <a:t>Level</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2786714"/>
                  </a:ext>
                </a:extLst>
              </a:tr>
            </a:tbl>
          </a:graphicData>
        </a:graphic>
      </p:graphicFrame>
      <p:sp>
        <p:nvSpPr>
          <p:cNvPr id="7" name="Rectangle 1">
            <a:extLst>
              <a:ext uri="{FF2B5EF4-FFF2-40B4-BE49-F238E27FC236}">
                <a16:creationId xmlns:a16="http://schemas.microsoft.com/office/drawing/2014/main" id="{23061652-D35E-4666-A658-4F5992C1A281}"/>
              </a:ext>
            </a:extLst>
          </p:cNvPr>
          <p:cNvSpPr>
            <a:spLocks noChangeArrowheads="1"/>
          </p:cNvSpPr>
          <p:nvPr/>
        </p:nvSpPr>
        <p:spPr bwMode="auto">
          <a:xfrm>
            <a:off x="3044697" y="204996"/>
            <a:ext cx="568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SAMHSA’s C</a:t>
            </a:r>
            <a:r>
              <a:rPr kumimoji="0" lang="en-US" altLang="en-US" b="0" i="0" u="none" strike="noStrike" cap="none" normalizeH="0" baseline="0" dirty="0" bmk="">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enter for Substance Abuse Prevention (</a:t>
            </a:r>
            <a:r>
              <a:rPr kumimoji="0" lang="en-US" altLang="en-US" b="0" i="0" u="none" strike="noStrike" cap="none" normalizeH="0" baseline="0" dirty="0" err="1" bmk="">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CSAP</a:t>
            </a:r>
            <a:r>
              <a:rPr kumimoji="0" lang="en-US" altLang="en-US" b="0" i="0" u="none" strike="noStrike" cap="none" normalizeH="0" baseline="0" dirty="0" bmk="">
                <a:ln>
                  <a:noFill/>
                </a:ln>
                <a:solidFill>
                  <a:srgbClr val="44546A"/>
                </a:solidFill>
                <a:effectLst/>
                <a:latin typeface="Gill Sans MT" panose="020B0502020104020203"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456944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18FD651F-C893-4A4C-8D03-F6189226A0CC}"/>
              </a:ext>
            </a:extLst>
          </p:cNvPr>
          <p:cNvGraphicFramePr>
            <a:graphicFrameLocks noGrp="1"/>
          </p:cNvGraphicFramePr>
          <p:nvPr>
            <p:ph idx="1"/>
            <p:extLst>
              <p:ext uri="{D42A27DB-BD31-4B8C-83A1-F6EECF244321}">
                <p14:modId xmlns:p14="http://schemas.microsoft.com/office/powerpoint/2010/main" val="2188646276"/>
              </p:ext>
            </p:extLst>
          </p:nvPr>
        </p:nvGraphicFramePr>
        <p:xfrm>
          <a:off x="470717" y="2149304"/>
          <a:ext cx="10390116" cy="1773619"/>
        </p:xfrm>
        <a:graphic>
          <a:graphicData uri="http://schemas.openxmlformats.org/drawingml/2006/table">
            <a:tbl>
              <a:tblPr firstRow="1" firstCol="1" bandRow="1">
                <a:tableStyleId>{0660B408-B3CF-4A94-85FC-2B1E0A45F4A2}</a:tableStyleId>
              </a:tblPr>
              <a:tblGrid>
                <a:gridCol w="3694086">
                  <a:extLst>
                    <a:ext uri="{9D8B030D-6E8A-4147-A177-3AD203B41FA5}">
                      <a16:colId xmlns:a16="http://schemas.microsoft.com/office/drawing/2014/main" val="555973643"/>
                    </a:ext>
                  </a:extLst>
                </a:gridCol>
                <a:gridCol w="1207836">
                  <a:extLst>
                    <a:ext uri="{9D8B030D-6E8A-4147-A177-3AD203B41FA5}">
                      <a16:colId xmlns:a16="http://schemas.microsoft.com/office/drawing/2014/main" val="3648842810"/>
                    </a:ext>
                  </a:extLst>
                </a:gridCol>
                <a:gridCol w="1215804">
                  <a:extLst>
                    <a:ext uri="{9D8B030D-6E8A-4147-A177-3AD203B41FA5}">
                      <a16:colId xmlns:a16="http://schemas.microsoft.com/office/drawing/2014/main" val="3458213694"/>
                    </a:ext>
                  </a:extLst>
                </a:gridCol>
                <a:gridCol w="1445759">
                  <a:extLst>
                    <a:ext uri="{9D8B030D-6E8A-4147-A177-3AD203B41FA5}">
                      <a16:colId xmlns:a16="http://schemas.microsoft.com/office/drawing/2014/main" val="2274391256"/>
                    </a:ext>
                  </a:extLst>
                </a:gridCol>
                <a:gridCol w="1445759">
                  <a:extLst>
                    <a:ext uri="{9D8B030D-6E8A-4147-A177-3AD203B41FA5}">
                      <a16:colId xmlns:a16="http://schemas.microsoft.com/office/drawing/2014/main" val="2282449766"/>
                    </a:ext>
                  </a:extLst>
                </a:gridCol>
                <a:gridCol w="1380872">
                  <a:extLst>
                    <a:ext uri="{9D8B030D-6E8A-4147-A177-3AD203B41FA5}">
                      <a16:colId xmlns:a16="http://schemas.microsoft.com/office/drawing/2014/main" val="1664282601"/>
                    </a:ext>
                  </a:extLst>
                </a:gridCol>
              </a:tblGrid>
              <a:tr h="0">
                <a:tc>
                  <a:txBody>
                    <a:bodyPr/>
                    <a:lstStyle/>
                    <a:p>
                      <a:pPr marL="0" marR="0" fontAlgn="base">
                        <a:lnSpc>
                          <a:spcPct val="107000"/>
                        </a:lnSpc>
                        <a:spcBef>
                          <a:spcPts val="0"/>
                        </a:spcBef>
                        <a:spcAft>
                          <a:spcPts val="0"/>
                        </a:spcAft>
                      </a:pPr>
                      <a:r>
                        <a:rPr lang="en-US" sz="1600" dirty="0">
                          <a:solidFill>
                            <a:schemeClr val="tx2"/>
                          </a:solidFill>
                          <a:effectLst/>
                        </a:rPr>
                        <a:t>Program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lnSpc>
                          <a:spcPct val="107000"/>
                        </a:lnSpc>
                        <a:spcBef>
                          <a:spcPts val="0"/>
                        </a:spcBef>
                        <a:spcAft>
                          <a:spcPts val="0"/>
                        </a:spcAft>
                      </a:pPr>
                      <a:r>
                        <a:rPr lang="en-US" sz="1600" dirty="0">
                          <a:solidFill>
                            <a:schemeClr val="tx2"/>
                          </a:solidFill>
                          <a:effectLst/>
                        </a:rPr>
                        <a:t>FY 17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lnSpc>
                          <a:spcPct val="107000"/>
                        </a:lnSpc>
                        <a:spcBef>
                          <a:spcPts val="0"/>
                        </a:spcBef>
                        <a:spcAft>
                          <a:spcPts val="0"/>
                        </a:spcAft>
                      </a:pPr>
                      <a:r>
                        <a:rPr lang="en-US" sz="1600">
                          <a:solidFill>
                            <a:schemeClr val="tx2"/>
                          </a:solidFill>
                          <a:effectLst/>
                        </a:rPr>
                        <a:t>FY 18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lnSpc>
                          <a:spcPct val="107000"/>
                        </a:lnSpc>
                        <a:spcBef>
                          <a:spcPts val="0"/>
                        </a:spcBef>
                        <a:spcAft>
                          <a:spcPts val="0"/>
                        </a:spcAft>
                      </a:pPr>
                      <a:r>
                        <a:rPr lang="en-US" sz="1600" dirty="0">
                          <a:solidFill>
                            <a:schemeClr val="tx2"/>
                          </a:solidFill>
                          <a:effectLst/>
                        </a:rPr>
                        <a:t>FY 2019</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lnSpc>
                          <a:spcPct val="107000"/>
                        </a:lnSpc>
                        <a:spcBef>
                          <a:spcPts val="0"/>
                        </a:spcBef>
                        <a:spcAft>
                          <a:spcPts val="0"/>
                        </a:spcAft>
                      </a:pPr>
                      <a:r>
                        <a:rPr lang="en-US" sz="1600">
                          <a:solidFill>
                            <a:schemeClr val="tx2"/>
                          </a:solidFill>
                          <a:effectLst/>
                        </a:rPr>
                        <a:t>President’s FY 20 Request</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lnSpc>
                          <a:spcPct val="107000"/>
                        </a:lnSpc>
                        <a:spcBef>
                          <a:spcPts val="0"/>
                        </a:spcBef>
                        <a:spcAft>
                          <a:spcPts val="0"/>
                        </a:spcAft>
                      </a:pPr>
                      <a:r>
                        <a:rPr lang="en-US" sz="1600">
                          <a:solidFill>
                            <a:schemeClr val="tx2"/>
                          </a:solidFill>
                          <a:effectLst/>
                        </a:rPr>
                        <a:t>FY 20 Request vs. FY 19</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2340024"/>
                  </a:ext>
                </a:extLst>
              </a:tr>
              <a:tr h="0">
                <a:tc>
                  <a:txBody>
                    <a:bodyPr/>
                    <a:lstStyle/>
                    <a:p>
                      <a:pPr marL="0" marR="0" fontAlgn="base">
                        <a:lnSpc>
                          <a:spcPct val="107000"/>
                        </a:lnSpc>
                        <a:spcBef>
                          <a:spcPts val="0"/>
                        </a:spcBef>
                        <a:spcAft>
                          <a:spcPts val="0"/>
                        </a:spcAft>
                      </a:pPr>
                      <a:r>
                        <a:rPr lang="en-US" sz="1600">
                          <a:solidFill>
                            <a:schemeClr val="tx2"/>
                          </a:solidFill>
                          <a:effectLst/>
                        </a:rPr>
                        <a:t>Office of National Drug Control Policy*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$388,145,000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$415,493,000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$415,493,000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$28,501,000</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rgbClr val="C00000"/>
                          </a:solidFill>
                          <a:effectLst/>
                        </a:rPr>
                        <a:t>-$386,992,000</a:t>
                      </a:r>
                      <a:endParaRPr lang="en-US" sz="16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972332"/>
                  </a:ext>
                </a:extLst>
              </a:tr>
              <a:tr h="219075">
                <a:tc>
                  <a:txBody>
                    <a:bodyPr/>
                    <a:lstStyle/>
                    <a:p>
                      <a:pPr marL="0" marR="0" fontAlgn="base">
                        <a:lnSpc>
                          <a:spcPct val="107000"/>
                        </a:lnSpc>
                        <a:spcBef>
                          <a:spcPts val="0"/>
                        </a:spcBef>
                        <a:spcAft>
                          <a:spcPts val="0"/>
                        </a:spcAft>
                      </a:pPr>
                      <a:r>
                        <a:rPr lang="en-US" sz="1600">
                          <a:solidFill>
                            <a:schemeClr val="tx2"/>
                          </a:solidFill>
                          <a:effectLst/>
                        </a:rPr>
                        <a:t>     Drug Free Communities (DFC)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$97,000,000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$99,000,000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$100,000,000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Not funded within ONDCP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dirty="0">
                          <a:solidFill>
                            <a:srgbClr val="C00000"/>
                          </a:solidFill>
                          <a:effectLst/>
                        </a:rPr>
                        <a:t>-$100,000,000 </a:t>
                      </a:r>
                      <a:endParaRPr lang="en-US" sz="16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503627"/>
                  </a:ext>
                </a:extLst>
              </a:tr>
              <a:tr h="0">
                <a:tc>
                  <a:txBody>
                    <a:bodyPr/>
                    <a:lstStyle/>
                    <a:p>
                      <a:pPr marL="0" marR="0">
                        <a:lnSpc>
                          <a:spcPct val="107000"/>
                        </a:lnSpc>
                        <a:spcBef>
                          <a:spcPts val="0"/>
                        </a:spcBef>
                        <a:spcAft>
                          <a:spcPts val="0"/>
                        </a:spcAft>
                      </a:pPr>
                      <a:r>
                        <a:rPr lang="en-US" sz="1600">
                          <a:solidFill>
                            <a:schemeClr val="tx2"/>
                          </a:solidFill>
                          <a:effectLst/>
                        </a:rPr>
                        <a:t>     High-Intensity Drug Trafficking </a:t>
                      </a:r>
                    </a:p>
                    <a:p>
                      <a:pPr marL="0" marR="0">
                        <a:lnSpc>
                          <a:spcPct val="107000"/>
                        </a:lnSpc>
                        <a:spcBef>
                          <a:spcPts val="0"/>
                        </a:spcBef>
                        <a:spcAft>
                          <a:spcPts val="0"/>
                        </a:spcAft>
                      </a:pPr>
                      <a:r>
                        <a:rPr lang="en-US" sz="1600">
                          <a:solidFill>
                            <a:schemeClr val="tx2"/>
                          </a:solidFill>
                          <a:effectLst/>
                        </a:rPr>
                        <a:t>     Area (HIDTA) Program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dirty="0">
                          <a:solidFill>
                            <a:schemeClr val="tx2"/>
                          </a:solidFill>
                          <a:effectLst/>
                        </a:rPr>
                        <a:t>$254,000,000 </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$280,000,000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$280,000,000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a:solidFill>
                            <a:schemeClr val="tx2"/>
                          </a:solidFill>
                          <a:effectLst/>
                        </a:rPr>
                        <a:t>Not funded within ONDCP </a:t>
                      </a:r>
                      <a:endParaRPr lang="en-US" sz="16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600" dirty="0">
                          <a:solidFill>
                            <a:srgbClr val="C00000"/>
                          </a:solidFill>
                          <a:effectLst/>
                        </a:rPr>
                        <a:t>-$280,000,000 </a:t>
                      </a:r>
                      <a:endParaRPr lang="en-US" sz="16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762766"/>
                  </a:ext>
                </a:extLst>
              </a:tr>
            </a:tbl>
          </a:graphicData>
        </a:graphic>
      </p:graphicFrame>
      <p:sp>
        <p:nvSpPr>
          <p:cNvPr id="4" name="Slide Number Placeholder 3">
            <a:extLst>
              <a:ext uri="{FF2B5EF4-FFF2-40B4-BE49-F238E27FC236}">
                <a16:creationId xmlns:a16="http://schemas.microsoft.com/office/drawing/2014/main" id="{5B468F1E-6820-4ABD-A291-ECE35215F30A}"/>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8" name="Rectangle 2">
            <a:extLst>
              <a:ext uri="{FF2B5EF4-FFF2-40B4-BE49-F238E27FC236}">
                <a16:creationId xmlns:a16="http://schemas.microsoft.com/office/drawing/2014/main" id="{6E79522F-C849-4A2C-B4E5-0000504596D9}"/>
              </a:ext>
            </a:extLst>
          </p:cNvPr>
          <p:cNvSpPr>
            <a:spLocks noChangeArrowheads="1"/>
          </p:cNvSpPr>
          <p:nvPr/>
        </p:nvSpPr>
        <p:spPr bwMode="auto">
          <a:xfrm>
            <a:off x="538604" y="1725763"/>
            <a:ext cx="10322229"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1F497D"/>
                </a:solidFill>
                <a:effectLst/>
                <a:latin typeface="Gill Sans MT" panose="020B0502020104020203" pitchFamily="34" charset="0"/>
                <a:ea typeface="Times New Roman" panose="02020603050405020304" pitchFamily="18" charset="0"/>
                <a:cs typeface="Segoe UI" panose="020B0502040204020203" pitchFamily="34" charset="0"/>
              </a:rPr>
              <a:t>Office of National Drug Control Policy (ONDCP)</a:t>
            </a:r>
            <a:r>
              <a:rPr kumimoji="0" lang="en-US" altLang="en-US" b="0" i="0" u="none" strike="noStrike" cap="none" normalizeH="0" baseline="0" dirty="0">
                <a:ln>
                  <a:noFill/>
                </a:ln>
                <a:solidFill>
                  <a:srgbClr val="000000"/>
                </a:solidFill>
                <a:effectLst/>
                <a:latin typeface="Gill Sans MT" panose="020B0502020104020203" pitchFamily="34" charset="0"/>
                <a:ea typeface="Times New Roman" panose="02020603050405020304" pitchFamily="18" charset="0"/>
                <a:cs typeface="Segoe UI" panose="020B0502040204020203"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solidFill>
                <a:srgbClr val="000000"/>
              </a:solidFill>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solidFill>
                <a:srgbClr val="000000"/>
              </a:solidFill>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solidFill>
                <a:srgbClr val="000000"/>
              </a:solidFill>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solidFill>
                <a:srgbClr val="000000"/>
              </a:solidFill>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solidFill>
                <a:srgbClr val="000000"/>
              </a:solidFill>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000" dirty="0">
              <a:solidFill>
                <a:schemeClr val="tx2"/>
              </a:solidFill>
              <a:latin typeface="Gill Sans MT" panose="020B05020201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2"/>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2"/>
                </a:solidFill>
                <a:effectLst/>
                <a:latin typeface="Garamond" panose="02020404030301010803" pitchFamily="18" charset="0"/>
                <a:ea typeface="Times New Roman" panose="02020603050405020304" pitchFamily="18" charset="0"/>
                <a:cs typeface="Segoe UI" panose="020B0502040204020203" pitchFamily="34" charset="0"/>
              </a:rPr>
              <a:t>*President’s FY 2020 proposed total for ONDCP includes $16,400,000 for operations, and $12,101,000 for other federal drug control programs.</a:t>
            </a:r>
            <a:r>
              <a:rPr kumimoji="0" lang="en-US" altLang="en-US" sz="900" b="0" i="0" u="none" strike="noStrike" cap="none" normalizeH="0" baseline="0" dirty="0">
                <a:ln>
                  <a:noFill/>
                </a:ln>
                <a:solidFill>
                  <a:srgbClr val="000000"/>
                </a:solidFill>
                <a:effectLst/>
                <a:latin typeface="Garamond" panose="02020404030301010803" pitchFamily="18" charset="0"/>
                <a:ea typeface="Times New Roman" panose="02020603050405020304" pitchFamily="18" charset="0"/>
                <a:cs typeface="Segoe UI" panose="020B0502040204020203"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7892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7007DE-0E02-4521-9496-DF8D599B1718}"/>
              </a:ext>
            </a:extLst>
          </p:cNvPr>
          <p:cNvGraphicFramePr>
            <a:graphicFrameLocks noGrp="1"/>
          </p:cNvGraphicFramePr>
          <p:nvPr>
            <p:ph idx="1"/>
            <p:extLst>
              <p:ext uri="{D42A27DB-BD31-4B8C-83A1-F6EECF244321}">
                <p14:modId xmlns:p14="http://schemas.microsoft.com/office/powerpoint/2010/main" val="2901195941"/>
              </p:ext>
            </p:extLst>
          </p:nvPr>
        </p:nvGraphicFramePr>
        <p:xfrm>
          <a:off x="531843" y="1402080"/>
          <a:ext cx="11158163" cy="4053840"/>
        </p:xfrm>
        <a:graphic>
          <a:graphicData uri="http://schemas.openxmlformats.org/drawingml/2006/table">
            <a:tbl>
              <a:tblPr firstRow="1" firstCol="1" bandRow="1">
                <a:tableStyleId>{0660B408-B3CF-4A94-85FC-2B1E0A45F4A2}</a:tableStyleId>
              </a:tblPr>
              <a:tblGrid>
                <a:gridCol w="4790024">
                  <a:extLst>
                    <a:ext uri="{9D8B030D-6E8A-4147-A177-3AD203B41FA5}">
                      <a16:colId xmlns:a16="http://schemas.microsoft.com/office/drawing/2014/main" val="3510671546"/>
                    </a:ext>
                  </a:extLst>
                </a:gridCol>
                <a:gridCol w="1274437">
                  <a:extLst>
                    <a:ext uri="{9D8B030D-6E8A-4147-A177-3AD203B41FA5}">
                      <a16:colId xmlns:a16="http://schemas.microsoft.com/office/drawing/2014/main" val="1829548382"/>
                    </a:ext>
                  </a:extLst>
                </a:gridCol>
                <a:gridCol w="1274437">
                  <a:extLst>
                    <a:ext uri="{9D8B030D-6E8A-4147-A177-3AD203B41FA5}">
                      <a16:colId xmlns:a16="http://schemas.microsoft.com/office/drawing/2014/main" val="123787216"/>
                    </a:ext>
                  </a:extLst>
                </a:gridCol>
                <a:gridCol w="1274437">
                  <a:extLst>
                    <a:ext uri="{9D8B030D-6E8A-4147-A177-3AD203B41FA5}">
                      <a16:colId xmlns:a16="http://schemas.microsoft.com/office/drawing/2014/main" val="2049285957"/>
                    </a:ext>
                  </a:extLst>
                </a:gridCol>
                <a:gridCol w="1307843">
                  <a:extLst>
                    <a:ext uri="{9D8B030D-6E8A-4147-A177-3AD203B41FA5}">
                      <a16:colId xmlns:a16="http://schemas.microsoft.com/office/drawing/2014/main" val="2598903365"/>
                    </a:ext>
                  </a:extLst>
                </a:gridCol>
                <a:gridCol w="1236985">
                  <a:extLst>
                    <a:ext uri="{9D8B030D-6E8A-4147-A177-3AD203B41FA5}">
                      <a16:colId xmlns:a16="http://schemas.microsoft.com/office/drawing/2014/main" val="417049501"/>
                    </a:ext>
                  </a:extLst>
                </a:gridCol>
              </a:tblGrid>
              <a:tr h="170180">
                <a:tc>
                  <a:txBody>
                    <a:bodyPr/>
                    <a:lstStyle/>
                    <a:p>
                      <a:pPr marL="0" marR="0">
                        <a:spcBef>
                          <a:spcPts val="0"/>
                        </a:spcBef>
                        <a:spcAft>
                          <a:spcPts val="0"/>
                        </a:spcAft>
                      </a:pPr>
                      <a:r>
                        <a:rPr lang="en-US" sz="1800" dirty="0">
                          <a:solidFill>
                            <a:schemeClr val="tx2"/>
                          </a:solidFill>
                          <a:effectLst/>
                        </a:rPr>
                        <a:t>Program</a:t>
                      </a:r>
                      <a:endParaRPr lang="en-US" sz="3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2"/>
                          </a:solidFill>
                          <a:effectLst/>
                        </a:rPr>
                        <a:t>FY 17</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2"/>
                          </a:solidFill>
                          <a:effectLst/>
                        </a:rPr>
                        <a:t>FY 18 </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2"/>
                          </a:solidFill>
                          <a:effectLst/>
                        </a:rPr>
                        <a:t>FY 2019</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2"/>
                          </a:solidFill>
                          <a:effectLst/>
                        </a:rPr>
                        <a:t>President’s FY 20 Request</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2"/>
                          </a:solidFill>
                          <a:effectLst/>
                        </a:rPr>
                        <a:t>FY 20 Request vs. FY 19</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5897311"/>
                  </a:ext>
                </a:extLst>
              </a:tr>
              <a:tr h="0">
                <a:tc>
                  <a:txBody>
                    <a:bodyPr/>
                    <a:lstStyle/>
                    <a:p>
                      <a:pPr marL="0" marR="0">
                        <a:spcBef>
                          <a:spcPts val="0"/>
                        </a:spcBef>
                        <a:spcAft>
                          <a:spcPts val="0"/>
                        </a:spcAft>
                      </a:pPr>
                      <a:r>
                        <a:rPr lang="en-US" sz="1400" dirty="0">
                          <a:solidFill>
                            <a:schemeClr val="tx2"/>
                          </a:solidFill>
                          <a:effectLst/>
                        </a:rPr>
                        <a:t>Drug Enforcement Administration</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$2,102,976,000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$2,609,900,000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$2,687,703,000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$2,976,295,000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rPr>
                        <a:t>+288,592,000</a:t>
                      </a:r>
                      <a:endParaRPr lang="en-US" sz="240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9156936"/>
                  </a:ext>
                </a:extLst>
              </a:tr>
              <a:tr h="0">
                <a:tc>
                  <a:txBody>
                    <a:bodyPr/>
                    <a:lstStyle/>
                    <a:p>
                      <a:pPr marL="0" marR="0">
                        <a:spcBef>
                          <a:spcPts val="0"/>
                        </a:spcBef>
                        <a:spcAft>
                          <a:spcPts val="0"/>
                        </a:spcAft>
                      </a:pPr>
                      <a:r>
                        <a:rPr lang="en-US" sz="1400" dirty="0">
                          <a:solidFill>
                            <a:schemeClr val="tx2"/>
                          </a:solidFill>
                          <a:effectLst/>
                        </a:rPr>
                        <a:t>Office of Justice Programs (</a:t>
                      </a:r>
                      <a:r>
                        <a:rPr lang="en-US" sz="1400" dirty="0" err="1">
                          <a:solidFill>
                            <a:schemeClr val="tx2"/>
                          </a:solidFill>
                          <a:effectLst/>
                        </a:rPr>
                        <a:t>OJP</a:t>
                      </a:r>
                      <a:r>
                        <a:rPr lang="en-US" sz="1400" dirty="0">
                          <a:solidFill>
                            <a:schemeClr val="tx2"/>
                          </a:solidFill>
                          <a:effectLst/>
                        </a:rPr>
                        <a:t>): Research, Evaluation, and Statistics</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$89,000,000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$90,000,000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$90,000,000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$94,500,000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B050"/>
                          </a:solidFill>
                          <a:effectLst/>
                        </a:rPr>
                        <a:t>+$4,500,000</a:t>
                      </a:r>
                      <a:endParaRPr lang="en-US"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5502333"/>
                  </a:ext>
                </a:extLst>
              </a:tr>
              <a:tr h="0">
                <a:tc>
                  <a:txBody>
                    <a:bodyPr/>
                    <a:lstStyle/>
                    <a:p>
                      <a:pPr marL="0" marR="0">
                        <a:spcBef>
                          <a:spcPts val="0"/>
                        </a:spcBef>
                        <a:spcAft>
                          <a:spcPts val="0"/>
                        </a:spcAft>
                      </a:pPr>
                      <a:r>
                        <a:rPr lang="en-US" sz="1400" dirty="0" err="1">
                          <a:solidFill>
                            <a:schemeClr val="tx2"/>
                          </a:solidFill>
                          <a:effectLst/>
                        </a:rPr>
                        <a:t>OJP</a:t>
                      </a:r>
                      <a:r>
                        <a:rPr lang="en-US" sz="1400" dirty="0">
                          <a:solidFill>
                            <a:schemeClr val="tx2"/>
                          </a:solidFill>
                          <a:effectLst/>
                        </a:rPr>
                        <a:t>: State and Local Law Enforcement Assistance</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$1,258,500,000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$1,677,500,000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$1,723,500,000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$1,482,200,000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C00000"/>
                          </a:solidFill>
                          <a:effectLst/>
                        </a:rPr>
                        <a:t>-$241,300,000</a:t>
                      </a:r>
                      <a:endParaRPr lang="en-US" sz="24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531767"/>
                  </a:ext>
                </a:extLst>
              </a:tr>
              <a:tr h="0">
                <a:tc>
                  <a:txBody>
                    <a:bodyPr/>
                    <a:lstStyle/>
                    <a:p>
                      <a:pPr marL="226695" marR="0">
                        <a:spcBef>
                          <a:spcPts val="0"/>
                        </a:spcBef>
                        <a:spcAft>
                          <a:spcPts val="0"/>
                        </a:spcAft>
                      </a:pPr>
                      <a:r>
                        <a:rPr lang="en-US" sz="1400">
                          <a:solidFill>
                            <a:schemeClr val="tx2"/>
                          </a:solidFill>
                          <a:effectLst/>
                        </a:rPr>
                        <a:t>Byrne Justice Assistance Grants</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$334,600,000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$339,600,000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$329,600,000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$308,100,000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C00000"/>
                          </a:solidFill>
                          <a:effectLst/>
                        </a:rPr>
                        <a:t>-$21,500,000</a:t>
                      </a:r>
                      <a:endParaRPr lang="en-US" sz="24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748833"/>
                  </a:ext>
                </a:extLst>
              </a:tr>
              <a:tr h="0">
                <a:tc>
                  <a:txBody>
                    <a:bodyPr/>
                    <a:lstStyle/>
                    <a:p>
                      <a:pPr marL="226695" marR="0">
                        <a:spcBef>
                          <a:spcPts val="0"/>
                        </a:spcBef>
                        <a:spcAft>
                          <a:spcPts val="0"/>
                        </a:spcAft>
                      </a:pPr>
                      <a:r>
                        <a:rPr lang="en-US" sz="1400" dirty="0">
                          <a:solidFill>
                            <a:schemeClr val="tx2"/>
                          </a:solidFill>
                          <a:effectLst/>
                        </a:rPr>
                        <a:t>Comprehensive Opioid Abuse Program (</a:t>
                      </a:r>
                      <a:r>
                        <a:rPr lang="en-US" sz="1400" dirty="0" err="1">
                          <a:solidFill>
                            <a:schemeClr val="tx2"/>
                          </a:solidFill>
                          <a:effectLst/>
                        </a:rPr>
                        <a:t>COAP</a:t>
                      </a:r>
                      <a:r>
                        <a:rPr lang="en-US" sz="1400" dirty="0">
                          <a:solidFill>
                            <a:schemeClr val="tx2"/>
                          </a:solidFill>
                          <a:effectLst/>
                        </a:rPr>
                        <a:t>)</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$13,100,000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$145,110,000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$157,000,000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$145,000,000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C00000"/>
                          </a:solidFill>
                          <a:effectLst/>
                        </a:rPr>
                        <a:t>-$12,000,000</a:t>
                      </a:r>
                      <a:endParaRPr lang="en-US" sz="24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2880786"/>
                  </a:ext>
                </a:extLst>
              </a:tr>
              <a:tr h="0">
                <a:tc>
                  <a:txBody>
                    <a:bodyPr/>
                    <a:lstStyle/>
                    <a:p>
                      <a:pPr marL="226695" marR="0">
                        <a:spcBef>
                          <a:spcPts val="0"/>
                        </a:spcBef>
                        <a:spcAft>
                          <a:spcPts val="0"/>
                        </a:spcAft>
                      </a:pPr>
                      <a:r>
                        <a:rPr lang="en-US" sz="1400">
                          <a:solidFill>
                            <a:schemeClr val="tx2"/>
                          </a:solidFill>
                          <a:effectLst/>
                        </a:rPr>
                        <a:t>Drug Courts</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$43,000,000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$75,000,000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$77,000,000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$75,000,000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C00000"/>
                          </a:solidFill>
                          <a:effectLst/>
                        </a:rPr>
                        <a:t>-$2,000,000</a:t>
                      </a:r>
                      <a:endParaRPr lang="en-US" sz="24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331393"/>
                  </a:ext>
                </a:extLst>
              </a:tr>
              <a:tr h="0">
                <a:tc>
                  <a:txBody>
                    <a:bodyPr/>
                    <a:lstStyle/>
                    <a:p>
                      <a:pPr marL="226695" marR="0">
                        <a:spcBef>
                          <a:spcPts val="0"/>
                        </a:spcBef>
                        <a:spcAft>
                          <a:spcPts val="0"/>
                        </a:spcAft>
                      </a:pPr>
                      <a:r>
                        <a:rPr lang="en-US" sz="1400">
                          <a:solidFill>
                            <a:schemeClr val="tx2"/>
                          </a:solidFill>
                          <a:effectLst/>
                        </a:rPr>
                        <a:t>Justice and Mental Health Collaboration Program (Mentally Ill Offender Act [MIOTCRA])</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$12,000,000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$31,000,000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C00000"/>
                          </a:solidFill>
                          <a:effectLst/>
                        </a:rPr>
                        <a:t>-$1,000,000</a:t>
                      </a:r>
                      <a:endParaRPr lang="en-US" sz="2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6415512"/>
                  </a:ext>
                </a:extLst>
              </a:tr>
              <a:tr h="0">
                <a:tc>
                  <a:txBody>
                    <a:bodyPr/>
                    <a:lstStyle/>
                    <a:p>
                      <a:pPr marL="226695" marR="0">
                        <a:spcBef>
                          <a:spcPts val="0"/>
                        </a:spcBef>
                        <a:spcAft>
                          <a:spcPts val="0"/>
                        </a:spcAft>
                      </a:pPr>
                      <a:r>
                        <a:rPr lang="en-US" sz="1400">
                          <a:solidFill>
                            <a:schemeClr val="tx2"/>
                          </a:solidFill>
                          <a:effectLst/>
                        </a:rPr>
                        <a:t>Residential Substance Abuse Treatment (RSAT)</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$14,000,000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Level</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218463"/>
                  </a:ext>
                </a:extLst>
              </a:tr>
              <a:tr h="0">
                <a:tc>
                  <a:txBody>
                    <a:bodyPr/>
                    <a:lstStyle/>
                    <a:p>
                      <a:pPr marL="226695" marR="0">
                        <a:spcBef>
                          <a:spcPts val="0"/>
                        </a:spcBef>
                        <a:spcAft>
                          <a:spcPts val="0"/>
                        </a:spcAft>
                      </a:pPr>
                      <a:r>
                        <a:rPr lang="en-US" sz="1400">
                          <a:solidFill>
                            <a:schemeClr val="tx2"/>
                          </a:solidFill>
                          <a:effectLst/>
                        </a:rPr>
                        <a:t>Second Chance Act/Offender Reentry</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$68,000,000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$85,000,000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$88,000,000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$85,000,000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C00000"/>
                          </a:solidFill>
                          <a:effectLst/>
                        </a:rPr>
                        <a:t>-$3,000,000</a:t>
                      </a:r>
                      <a:endParaRPr lang="en-US" sz="24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2416893"/>
                  </a:ext>
                </a:extLst>
              </a:tr>
              <a:tr h="101600">
                <a:tc>
                  <a:txBody>
                    <a:bodyPr/>
                    <a:lstStyle/>
                    <a:p>
                      <a:pPr marL="226695" marR="0">
                        <a:spcBef>
                          <a:spcPts val="0"/>
                        </a:spcBef>
                        <a:spcAft>
                          <a:spcPts val="0"/>
                        </a:spcAft>
                      </a:pPr>
                      <a:r>
                        <a:rPr lang="en-US" sz="1400">
                          <a:solidFill>
                            <a:schemeClr val="tx2"/>
                          </a:solidFill>
                          <a:effectLst/>
                        </a:rPr>
                        <a:t>Veterans Treatment Courts</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$7,000,000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$20,000,000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$22,000,000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C00000"/>
                          </a:solidFill>
                          <a:effectLst/>
                        </a:rPr>
                        <a:t>-$2,000,000</a:t>
                      </a:r>
                      <a:endParaRPr lang="en-US" sz="2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5665386"/>
                  </a:ext>
                </a:extLst>
              </a:tr>
              <a:tr h="0">
                <a:tc>
                  <a:txBody>
                    <a:bodyPr/>
                    <a:lstStyle/>
                    <a:p>
                      <a:pPr marL="226695" marR="0">
                        <a:spcBef>
                          <a:spcPts val="0"/>
                        </a:spcBef>
                        <a:spcAft>
                          <a:spcPts val="0"/>
                        </a:spcAft>
                      </a:pPr>
                      <a:r>
                        <a:rPr lang="en-US" sz="1400">
                          <a:solidFill>
                            <a:schemeClr val="tx2"/>
                          </a:solidFill>
                          <a:effectLst/>
                        </a:rPr>
                        <a:t>Prescription Drug Monitoring</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$14,000,000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$30,000,000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$30,000,000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Level</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981919"/>
                  </a:ext>
                </a:extLst>
              </a:tr>
              <a:tr h="0">
                <a:tc>
                  <a:txBody>
                    <a:bodyPr/>
                    <a:lstStyle/>
                    <a:p>
                      <a:pPr marL="226695" marR="0">
                        <a:spcBef>
                          <a:spcPts val="0"/>
                        </a:spcBef>
                        <a:spcAft>
                          <a:spcPts val="0"/>
                        </a:spcAft>
                      </a:pPr>
                      <a:r>
                        <a:rPr lang="en-US" sz="1400">
                          <a:solidFill>
                            <a:schemeClr val="tx2"/>
                          </a:solidFill>
                          <a:effectLst/>
                        </a:rPr>
                        <a:t>Community Oriented Policing Systems (COPS)**</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$221,500,000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$275,500,000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$303,500,000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N/A</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N/A</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1071253"/>
                  </a:ext>
                </a:extLst>
              </a:tr>
              <a:tr h="153035">
                <a:tc>
                  <a:txBody>
                    <a:bodyPr/>
                    <a:lstStyle/>
                    <a:p>
                      <a:pPr marL="0" marR="0">
                        <a:spcBef>
                          <a:spcPts val="0"/>
                        </a:spcBef>
                        <a:spcAft>
                          <a:spcPts val="0"/>
                        </a:spcAft>
                      </a:pPr>
                      <a:r>
                        <a:rPr lang="en-US" sz="1400">
                          <a:solidFill>
                            <a:schemeClr val="tx2"/>
                          </a:solidFill>
                          <a:effectLst/>
                        </a:rPr>
                        <a:t>Juvenile Justice Programs</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$247,000,000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$282,500,000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$287,800,000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$239,800,000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C00000"/>
                          </a:solidFill>
                          <a:effectLst/>
                        </a:rPr>
                        <a:t>-$48,000,000</a:t>
                      </a:r>
                      <a:endParaRPr lang="en-US" sz="24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711034"/>
                  </a:ext>
                </a:extLst>
              </a:tr>
              <a:tr h="101600">
                <a:tc>
                  <a:txBody>
                    <a:bodyPr/>
                    <a:lstStyle/>
                    <a:p>
                      <a:pPr marL="0" marR="0">
                        <a:spcBef>
                          <a:spcPts val="0"/>
                        </a:spcBef>
                        <a:spcAft>
                          <a:spcPts val="0"/>
                        </a:spcAft>
                      </a:pPr>
                      <a:r>
                        <a:rPr lang="en-US" sz="1400">
                          <a:solidFill>
                            <a:schemeClr val="tx2"/>
                          </a:solidFill>
                          <a:effectLst/>
                        </a:rPr>
                        <a:t>        Opioid Affected Youth</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$8,000,000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$9,000,000</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$5,000,000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rgbClr val="C00000"/>
                          </a:solidFill>
                          <a:effectLst/>
                        </a:rPr>
                        <a:t>-$4,000,000</a:t>
                      </a:r>
                      <a:endParaRPr lang="en-US" sz="240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558289"/>
                  </a:ext>
                </a:extLst>
              </a:tr>
              <a:tr h="0">
                <a:tc>
                  <a:txBody>
                    <a:bodyPr/>
                    <a:lstStyle/>
                    <a:p>
                      <a:pPr marL="0" marR="0">
                        <a:spcBef>
                          <a:spcPts val="0"/>
                        </a:spcBef>
                        <a:spcAft>
                          <a:spcPts val="0"/>
                        </a:spcAft>
                      </a:pPr>
                      <a:r>
                        <a:rPr lang="en-US" sz="1400">
                          <a:solidFill>
                            <a:schemeClr val="tx2"/>
                          </a:solidFill>
                          <a:effectLst/>
                        </a:rPr>
                        <a:t>High-Intensity Drug Trafficking Area (HIDTA)*</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$254,000,000 </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$280,000,000 </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2"/>
                          </a:solidFill>
                          <a:effectLst/>
                        </a:rPr>
                        <a:t>$280,000,000 </a:t>
                      </a:r>
                      <a:endParaRPr lang="en-US" sz="24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2"/>
                          </a:solidFill>
                          <a:effectLst/>
                        </a:rPr>
                        <a:t>$254,000,000</a:t>
                      </a:r>
                      <a:endParaRPr lang="en-US" sz="24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C00000"/>
                          </a:solidFill>
                          <a:effectLst/>
                        </a:rPr>
                        <a:t>-$26,000,000</a:t>
                      </a:r>
                      <a:endParaRPr lang="en-US" sz="2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4223490"/>
                  </a:ext>
                </a:extLst>
              </a:tr>
            </a:tbl>
          </a:graphicData>
        </a:graphic>
      </p:graphicFrame>
      <p:sp>
        <p:nvSpPr>
          <p:cNvPr id="4" name="Slide Number Placeholder 3">
            <a:extLst>
              <a:ext uri="{FF2B5EF4-FFF2-40B4-BE49-F238E27FC236}">
                <a16:creationId xmlns:a16="http://schemas.microsoft.com/office/drawing/2014/main" id="{F92DA13D-5EB8-4AAF-86B4-9343BFE56B74}"/>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6" name="Rectangle 1">
            <a:extLst>
              <a:ext uri="{FF2B5EF4-FFF2-40B4-BE49-F238E27FC236}">
                <a16:creationId xmlns:a16="http://schemas.microsoft.com/office/drawing/2014/main" id="{A399C5D5-8CD7-4A01-84DF-87439E2B0098}"/>
              </a:ext>
            </a:extLst>
          </p:cNvPr>
          <p:cNvSpPr>
            <a:spLocks noChangeArrowheads="1"/>
          </p:cNvSpPr>
          <p:nvPr/>
        </p:nvSpPr>
        <p:spPr bwMode="auto">
          <a:xfrm>
            <a:off x="895739" y="866761"/>
            <a:ext cx="10300996" cy="512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2"/>
                </a:solidFill>
                <a:effectLst/>
                <a:latin typeface="Gill Sans MT" panose="020B0502020104020203" pitchFamily="34" charset="0"/>
                <a:ea typeface="Calibri" panose="020F0502020204030204" pitchFamily="34" charset="0"/>
                <a:cs typeface="Times New Roman" panose="02020603050405020304" pitchFamily="18" charset="0"/>
              </a:rPr>
              <a:t>D</a:t>
            </a:r>
            <a:r>
              <a:rPr kumimoji="0" lang="en-US" altLang="en-US" sz="2000" b="0" i="0" u="none" strike="noStrike" cap="none" normalizeH="0" baseline="0" dirty="0" bmk="">
                <a:ln>
                  <a:noFill/>
                </a:ln>
                <a:solidFill>
                  <a:schemeClr val="tx2"/>
                </a:solidFill>
                <a:effectLst/>
                <a:latin typeface="Gill Sans MT" panose="020B0502020104020203" pitchFamily="34" charset="0"/>
                <a:ea typeface="Calibri" panose="020F0502020204030204" pitchFamily="34" charset="0"/>
                <a:cs typeface="Times New Roman" panose="02020603050405020304" pitchFamily="18" charset="0"/>
              </a:rPr>
              <a:t>epartment of Justice (DOJ) – Select Programs</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2"/>
              </a:solidFill>
              <a:effectLst/>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bmk="">
              <a:solidFill>
                <a:schemeClr val="tx2"/>
              </a:solidFill>
              <a:latin typeface="Gill Sans MT" panose="020B0502020104020203"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2"/>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2"/>
                </a:solidFill>
                <a:effectLst/>
                <a:latin typeface="Garamond" panose="02020404030301010803" pitchFamily="18" charset="0"/>
                <a:ea typeface="Calibri" panose="020F0502020204030204" pitchFamily="34" charset="0"/>
                <a:cs typeface="Times New Roman" panose="02020603050405020304" pitchFamily="18" charset="0"/>
              </a:rPr>
              <a:t>*</a:t>
            </a:r>
            <a:r>
              <a:rPr kumimoji="0" lang="en-US" altLang="en-US" sz="1200" b="0" i="0" u="none" strike="noStrike" cap="none" normalizeH="0" baseline="0" dirty="0" err="1">
                <a:ln>
                  <a:noFill/>
                </a:ln>
                <a:solidFill>
                  <a:schemeClr val="tx2"/>
                </a:solidFill>
                <a:effectLst/>
                <a:latin typeface="Garamond" panose="02020404030301010803" pitchFamily="18" charset="0"/>
                <a:ea typeface="Calibri" panose="020F0502020204030204" pitchFamily="34" charset="0"/>
                <a:cs typeface="Times New Roman" panose="02020603050405020304" pitchFamily="18" charset="0"/>
              </a:rPr>
              <a:t>HIDTA</a:t>
            </a:r>
            <a:r>
              <a:rPr kumimoji="0" lang="en-US" altLang="en-US" sz="1200" b="0" i="0" u="none" strike="noStrike" cap="none" normalizeH="0" baseline="0" dirty="0">
                <a:ln>
                  <a:noFill/>
                </a:ln>
                <a:solidFill>
                  <a:schemeClr val="tx2"/>
                </a:solidFill>
                <a:effectLst/>
                <a:latin typeface="Garamond" panose="02020404030301010803" pitchFamily="18" charset="0"/>
                <a:ea typeface="Calibri" panose="020F0502020204030204" pitchFamily="34" charset="0"/>
                <a:cs typeface="Times New Roman" panose="02020603050405020304" pitchFamily="18" charset="0"/>
              </a:rPr>
              <a:t> program has historically been funded under ONDCP (FY 16 – FY 19)</a:t>
            </a:r>
            <a:endParaRPr kumimoji="0" lang="en-US" altLang="en-US" sz="1100" b="0" i="0" u="none" strike="noStrike" cap="none" normalizeH="0" baseline="0" dirty="0">
              <a:ln>
                <a:noFill/>
              </a:ln>
              <a:solidFill>
                <a:schemeClr val="tx2"/>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2"/>
                </a:solidFill>
                <a:effectLst/>
                <a:latin typeface="Garamond" panose="02020404030301010803" pitchFamily="18" charset="0"/>
                <a:ea typeface="Calibri" panose="020F0502020204030204" pitchFamily="34" charset="0"/>
                <a:cs typeface="Times New Roman" panose="02020603050405020304" pitchFamily="18" charset="0"/>
              </a:rPr>
              <a:t>**Administration proposes moving the COPS program to </a:t>
            </a:r>
            <a:r>
              <a:rPr kumimoji="0" lang="en-US" altLang="en-US" sz="1200" b="0" i="0" u="none" strike="noStrike" cap="none" normalizeH="0" baseline="0" dirty="0" err="1">
                <a:ln>
                  <a:noFill/>
                </a:ln>
                <a:solidFill>
                  <a:schemeClr val="tx2"/>
                </a:solidFill>
                <a:effectLst/>
                <a:latin typeface="Garamond" panose="02020404030301010803" pitchFamily="18" charset="0"/>
                <a:ea typeface="Calibri" panose="020F0502020204030204" pitchFamily="34" charset="0"/>
                <a:cs typeface="Times New Roman" panose="02020603050405020304" pitchFamily="18" charset="0"/>
              </a:rPr>
              <a:t>OJP</a:t>
            </a:r>
            <a:endParaRPr kumimoji="0" lang="en-US" altLang="en-US" sz="3200" b="0" i="0" u="none" strike="noStrike" cap="none" normalizeH="0" baseline="0" dirty="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84130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E58D-F02C-4A74-AA01-EAAD806CCEA8}"/>
              </a:ext>
            </a:extLst>
          </p:cNvPr>
          <p:cNvSpPr>
            <a:spLocks noGrp="1"/>
          </p:cNvSpPr>
          <p:nvPr>
            <p:ph type="ctrTitle"/>
          </p:nvPr>
        </p:nvSpPr>
        <p:spPr>
          <a:xfrm>
            <a:off x="756745" y="3783446"/>
            <a:ext cx="10854064" cy="898914"/>
          </a:xfrm>
        </p:spPr>
        <p:txBody>
          <a:bodyPr/>
          <a:lstStyle/>
          <a:p>
            <a:r>
              <a:rPr lang="en-US" dirty="0">
                <a:solidFill>
                  <a:schemeClr val="bg1"/>
                </a:solidFill>
              </a:rPr>
              <a:t>Additional Information</a:t>
            </a:r>
          </a:p>
        </p:txBody>
      </p:sp>
      <p:sp>
        <p:nvSpPr>
          <p:cNvPr id="4" name="Slide Number Placeholder 3">
            <a:extLst>
              <a:ext uri="{FF2B5EF4-FFF2-40B4-BE49-F238E27FC236}">
                <a16:creationId xmlns:a16="http://schemas.microsoft.com/office/drawing/2014/main" id="{57F9B597-027B-43CD-B46C-3DEFD3BAE862}"/>
              </a:ext>
            </a:extLst>
          </p:cNvPr>
          <p:cNvSpPr>
            <a:spLocks noGrp="1"/>
          </p:cNvSpPr>
          <p:nvPr>
            <p:ph type="sldNum" sz="quarter" idx="12"/>
          </p:nvPr>
        </p:nvSpPr>
        <p:spPr/>
        <p:txBody>
          <a:bodyPr/>
          <a:lstStyle/>
          <a:p>
            <a:fld id="{8A7A6979-0714-4377-B894-6BE4C2D6E202}" type="slidenum">
              <a:rPr lang="en-US" smtClean="0"/>
              <a:pPr/>
              <a:t>26</a:t>
            </a:fld>
            <a:endParaRPr lang="en-US" dirty="0"/>
          </a:p>
        </p:txBody>
      </p:sp>
    </p:spTree>
    <p:extLst>
      <p:ext uri="{BB962C8B-B14F-4D97-AF65-F5344CB8AC3E}">
        <p14:creationId xmlns:p14="http://schemas.microsoft.com/office/powerpoint/2010/main" val="2031176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BA029-AEBA-44E6-A2FA-DBB885FF3EAF}"/>
              </a:ext>
            </a:extLst>
          </p:cNvPr>
          <p:cNvSpPr>
            <a:spLocks noGrp="1"/>
          </p:cNvSpPr>
          <p:nvPr>
            <p:ph type="title"/>
          </p:nvPr>
        </p:nvSpPr>
        <p:spPr>
          <a:xfrm>
            <a:off x="657606" y="776370"/>
            <a:ext cx="10772775" cy="1236989"/>
          </a:xfrm>
        </p:spPr>
        <p:txBody>
          <a:bodyPr/>
          <a:lstStyle/>
          <a:p>
            <a:r>
              <a:rPr lang="en-US" dirty="0"/>
              <a:t>“Dear Colleague” letter on </a:t>
            </a:r>
            <a:r>
              <a:rPr lang="en-US" dirty="0" err="1"/>
              <a:t>SAPT</a:t>
            </a:r>
            <a:r>
              <a:rPr lang="en-US" dirty="0"/>
              <a:t> BG</a:t>
            </a:r>
          </a:p>
        </p:txBody>
      </p:sp>
      <p:sp>
        <p:nvSpPr>
          <p:cNvPr id="3" name="Content Placeholder 2">
            <a:extLst>
              <a:ext uri="{FF2B5EF4-FFF2-40B4-BE49-F238E27FC236}">
                <a16:creationId xmlns:a16="http://schemas.microsoft.com/office/drawing/2014/main" id="{53934D51-30A1-4AD5-A8C6-A0FAD70F8164}"/>
              </a:ext>
            </a:extLst>
          </p:cNvPr>
          <p:cNvSpPr>
            <a:spLocks noGrp="1"/>
          </p:cNvSpPr>
          <p:nvPr>
            <p:ph idx="1"/>
          </p:nvPr>
        </p:nvSpPr>
        <p:spPr>
          <a:xfrm>
            <a:off x="676656" y="2202024"/>
            <a:ext cx="10753725" cy="3575842"/>
          </a:xfrm>
        </p:spPr>
        <p:txBody>
          <a:bodyPr>
            <a:normAutofit/>
          </a:bodyPr>
          <a:lstStyle/>
          <a:p>
            <a:r>
              <a:rPr lang="en-US" dirty="0">
                <a:solidFill>
                  <a:schemeClr val="tx2"/>
                </a:solidFill>
              </a:rPr>
              <a:t>Congressmen Paul </a:t>
            </a:r>
            <a:r>
              <a:rPr lang="en-US" dirty="0" err="1">
                <a:solidFill>
                  <a:schemeClr val="tx2"/>
                </a:solidFill>
              </a:rPr>
              <a:t>Tonko</a:t>
            </a:r>
            <a:r>
              <a:rPr lang="en-US" dirty="0">
                <a:solidFill>
                  <a:schemeClr val="tx2"/>
                </a:solidFill>
              </a:rPr>
              <a:t> (D-NY) and Brian Fitzpatrick (R-PA) led sign-on letter to colleagues in the U.S. House of Representatives.</a:t>
            </a:r>
          </a:p>
          <a:p>
            <a:endParaRPr lang="en-US" dirty="0">
              <a:solidFill>
                <a:schemeClr val="tx2"/>
              </a:solidFill>
            </a:endParaRPr>
          </a:p>
          <a:p>
            <a:r>
              <a:rPr lang="en-US" dirty="0">
                <a:solidFill>
                  <a:schemeClr val="tx2"/>
                </a:solidFill>
              </a:rPr>
              <a:t>Letter urged appropriators to recommend a </a:t>
            </a:r>
            <a:r>
              <a:rPr lang="en-US" b="1" dirty="0">
                <a:solidFill>
                  <a:schemeClr val="tx2"/>
                </a:solidFill>
              </a:rPr>
              <a:t>$500 million increase to the </a:t>
            </a:r>
            <a:r>
              <a:rPr lang="en-US" b="1" dirty="0" err="1">
                <a:solidFill>
                  <a:schemeClr val="tx2"/>
                </a:solidFill>
              </a:rPr>
              <a:t>SAPT</a:t>
            </a:r>
            <a:r>
              <a:rPr lang="en-US" b="1" dirty="0">
                <a:solidFill>
                  <a:schemeClr val="tx2"/>
                </a:solidFill>
              </a:rPr>
              <a:t> Block Grant in FY 2020</a:t>
            </a:r>
            <a:r>
              <a:rPr lang="en-US" dirty="0">
                <a:solidFill>
                  <a:schemeClr val="tx2"/>
                </a:solidFill>
              </a:rPr>
              <a:t>. </a:t>
            </a:r>
          </a:p>
          <a:p>
            <a:endParaRPr lang="en-US" dirty="0">
              <a:solidFill>
                <a:schemeClr val="tx2"/>
              </a:solidFill>
            </a:endParaRPr>
          </a:p>
          <a:p>
            <a:r>
              <a:rPr lang="en-US" dirty="0">
                <a:solidFill>
                  <a:schemeClr val="tx2"/>
                </a:solidFill>
              </a:rPr>
              <a:t>Total of 57 members of Congress signed on</a:t>
            </a:r>
          </a:p>
        </p:txBody>
      </p:sp>
      <p:sp>
        <p:nvSpPr>
          <p:cNvPr id="4" name="Slide Number Placeholder 3">
            <a:extLst>
              <a:ext uri="{FF2B5EF4-FFF2-40B4-BE49-F238E27FC236}">
                <a16:creationId xmlns:a16="http://schemas.microsoft.com/office/drawing/2014/main" id="{BED737E0-0AC1-48E2-8258-641A5B844F03}"/>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4250108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24477-8041-4B3A-B478-905F50F487CF}"/>
              </a:ext>
            </a:extLst>
          </p:cNvPr>
          <p:cNvSpPr>
            <a:spLocks noGrp="1"/>
          </p:cNvSpPr>
          <p:nvPr>
            <p:ph type="title"/>
          </p:nvPr>
        </p:nvSpPr>
        <p:spPr>
          <a:xfrm>
            <a:off x="453005" y="1036621"/>
            <a:ext cx="11083553" cy="674154"/>
          </a:xfrm>
        </p:spPr>
        <p:txBody>
          <a:bodyPr>
            <a:noAutofit/>
          </a:bodyPr>
          <a:lstStyle/>
          <a:p>
            <a:pPr algn="ctr"/>
            <a:r>
              <a:rPr lang="en-US" sz="3600" dirty="0"/>
              <a:t>Substance Abuse Prevention and Treatment (SAPT) Block Grant</a:t>
            </a:r>
          </a:p>
        </p:txBody>
      </p:sp>
      <p:sp>
        <p:nvSpPr>
          <p:cNvPr id="3" name="Content Placeholder 2">
            <a:extLst>
              <a:ext uri="{FF2B5EF4-FFF2-40B4-BE49-F238E27FC236}">
                <a16:creationId xmlns:a16="http://schemas.microsoft.com/office/drawing/2014/main" id="{BD4DDA23-5C3D-4424-B7C6-8835557A2E34}"/>
              </a:ext>
            </a:extLst>
          </p:cNvPr>
          <p:cNvSpPr>
            <a:spLocks noGrp="1"/>
          </p:cNvSpPr>
          <p:nvPr>
            <p:ph idx="1"/>
          </p:nvPr>
        </p:nvSpPr>
        <p:spPr>
          <a:xfrm>
            <a:off x="981513" y="1710775"/>
            <a:ext cx="10276514" cy="4110604"/>
          </a:xfrm>
        </p:spPr>
        <p:txBody>
          <a:bodyPr>
            <a:normAutofit/>
          </a:bodyPr>
          <a:lstStyle/>
          <a:p>
            <a:pPr lvl="1">
              <a:buFont typeface="Wingdings" panose="05000000000000000000" pitchFamily="2" charset="2"/>
              <a:buChar char="§"/>
            </a:pPr>
            <a:r>
              <a:rPr lang="en-US" sz="3200" dirty="0">
                <a:solidFill>
                  <a:schemeClr val="tx2"/>
                </a:solidFill>
                <a:latin typeface="Abadi Extra Light" panose="020B0204020104020204" pitchFamily="34" charset="0"/>
                <a:cs typeface="Calibri Light" panose="020F0302020204030204" pitchFamily="34" charset="0"/>
              </a:rPr>
              <a:t>$1.8 billion formula grant administered by SAMHSA</a:t>
            </a:r>
          </a:p>
          <a:p>
            <a:pPr lvl="1">
              <a:buFont typeface="Wingdings" panose="05000000000000000000" pitchFamily="2" charset="2"/>
              <a:buChar char="§"/>
            </a:pPr>
            <a:r>
              <a:rPr lang="en-US" sz="3200" dirty="0">
                <a:solidFill>
                  <a:schemeClr val="tx2"/>
                </a:solidFill>
                <a:latin typeface="Abadi Extra Light" panose="020B0204020104020204" pitchFamily="34" charset="0"/>
                <a:cs typeface="Calibri Light" panose="020F0302020204030204" pitchFamily="34" charset="0"/>
              </a:rPr>
              <a:t>Supports treatment for 1.5 million Americans per year</a:t>
            </a:r>
          </a:p>
          <a:p>
            <a:pPr lvl="1">
              <a:buFont typeface="Wingdings" panose="05000000000000000000" pitchFamily="2" charset="2"/>
              <a:buChar char="§"/>
            </a:pPr>
            <a:r>
              <a:rPr lang="en-US" sz="3200" dirty="0">
                <a:solidFill>
                  <a:schemeClr val="tx2"/>
                </a:solidFill>
                <a:latin typeface="Abadi Extra Light" panose="020B0204020104020204" pitchFamily="34" charset="0"/>
                <a:cs typeface="Calibri Light" panose="020F0302020204030204" pitchFamily="34" charset="0"/>
              </a:rPr>
              <a:t>20% set-aside for primary prevention</a:t>
            </a:r>
            <a:endParaRPr lang="en-US" sz="3000" dirty="0">
              <a:solidFill>
                <a:schemeClr val="tx2"/>
              </a:solidFill>
              <a:latin typeface="Abadi Extra Light" panose="020B0204020104020204" pitchFamily="34" charset="0"/>
              <a:cs typeface="Calibri Light" panose="020F0302020204030204" pitchFamily="34" charset="0"/>
            </a:endParaRPr>
          </a:p>
          <a:p>
            <a:pPr lvl="1">
              <a:buFont typeface="Wingdings" panose="05000000000000000000" pitchFamily="2" charset="2"/>
              <a:buChar char="§"/>
            </a:pPr>
            <a:r>
              <a:rPr lang="en-US" sz="3000" b="1" dirty="0">
                <a:solidFill>
                  <a:schemeClr val="tx2"/>
                </a:solidFill>
                <a:latin typeface="Abadi Extra Light" panose="020B0204020104020204" pitchFamily="34" charset="0"/>
                <a:cs typeface="Calibri Light" panose="020F0302020204030204" pitchFamily="34" charset="0"/>
              </a:rPr>
              <a:t>Flexible program </a:t>
            </a:r>
            <a:r>
              <a:rPr lang="en-US" sz="3000" dirty="0">
                <a:solidFill>
                  <a:schemeClr val="tx2"/>
                </a:solidFill>
                <a:latin typeface="Abadi Extra Light" panose="020B0204020104020204" pitchFamily="34" charset="0"/>
                <a:cs typeface="Calibri Light" panose="020F0302020204030204" pitchFamily="34" charset="0"/>
              </a:rPr>
              <a:t>that allows each State to direct resources for prevention, treatment and recovery to meet their own needs</a:t>
            </a:r>
          </a:p>
          <a:p>
            <a:pPr lvl="1">
              <a:buFont typeface="Wingdings" panose="05000000000000000000" pitchFamily="2" charset="2"/>
              <a:buChar char="§"/>
            </a:pPr>
            <a:r>
              <a:rPr lang="en-US" sz="3000" dirty="0">
                <a:solidFill>
                  <a:schemeClr val="tx2"/>
                </a:solidFill>
                <a:latin typeface="Abadi Extra Light" panose="020B0204020104020204" pitchFamily="34" charset="0"/>
                <a:cs typeface="Calibri Light" panose="020F0302020204030204" pitchFamily="34" charset="0"/>
              </a:rPr>
              <a:t>Infrastructure for efficient and effective management and allocation of funds</a:t>
            </a:r>
          </a:p>
        </p:txBody>
      </p:sp>
      <p:sp>
        <p:nvSpPr>
          <p:cNvPr id="8" name="Slide Number Placeholder 7">
            <a:extLst>
              <a:ext uri="{FF2B5EF4-FFF2-40B4-BE49-F238E27FC236}">
                <a16:creationId xmlns:a16="http://schemas.microsoft.com/office/drawing/2014/main" id="{103688B5-8887-4B1F-8FD0-5338E93F32E7}"/>
              </a:ext>
            </a:extLst>
          </p:cNvPr>
          <p:cNvSpPr>
            <a:spLocks noGrp="1"/>
          </p:cNvSpPr>
          <p:nvPr>
            <p:ph type="sldNum" sz="quarter" idx="12"/>
          </p:nvPr>
        </p:nvSpPr>
        <p:spPr/>
        <p:txBody>
          <a:bodyPr/>
          <a:lstStyle/>
          <a:p>
            <a:fld id="{903E284D-31B3-4EEC-8044-0CDDAF462F83}" type="slidenum">
              <a:rPr lang="en-US" smtClean="0"/>
              <a:t>28</a:t>
            </a:fld>
            <a:endParaRPr lang="en-US" dirty="0"/>
          </a:p>
        </p:txBody>
      </p:sp>
    </p:spTree>
    <p:extLst>
      <p:ext uri="{BB962C8B-B14F-4D97-AF65-F5344CB8AC3E}">
        <p14:creationId xmlns:p14="http://schemas.microsoft.com/office/powerpoint/2010/main" val="1491630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671F9-F44D-4214-AA38-68207F6D8EA7}"/>
              </a:ext>
            </a:extLst>
          </p:cNvPr>
          <p:cNvSpPr>
            <a:spLocks noGrp="1"/>
          </p:cNvSpPr>
          <p:nvPr>
            <p:ph type="title"/>
          </p:nvPr>
        </p:nvSpPr>
        <p:spPr/>
        <p:txBody>
          <a:bodyPr>
            <a:noAutofit/>
          </a:bodyPr>
          <a:lstStyle/>
          <a:p>
            <a:r>
              <a:rPr lang="en-US" sz="2800" dirty="0">
                <a:latin typeface="Abadi Extra Light" panose="020B0204020104020204" pitchFamily="34" charset="0"/>
                <a:cs typeface="Calibri Light" panose="020F0302020204030204" pitchFamily="34" charset="0"/>
              </a:rPr>
              <a:t>Without any significant funding increases over the past decade, the SAPT Block Grant has lost 24% of its purchasing power</a:t>
            </a:r>
            <a:endParaRPr lang="en-US" sz="2800" dirty="0"/>
          </a:p>
        </p:txBody>
      </p:sp>
      <p:sp>
        <p:nvSpPr>
          <p:cNvPr id="3" name="Slide Number Placeholder 2">
            <a:extLst>
              <a:ext uri="{FF2B5EF4-FFF2-40B4-BE49-F238E27FC236}">
                <a16:creationId xmlns:a16="http://schemas.microsoft.com/office/drawing/2014/main" id="{15489CA9-0DF0-4E28-AF84-FC828C24C70A}"/>
              </a:ext>
            </a:extLst>
          </p:cNvPr>
          <p:cNvSpPr>
            <a:spLocks noGrp="1"/>
          </p:cNvSpPr>
          <p:nvPr>
            <p:ph type="sldNum" sz="quarter" idx="12"/>
          </p:nvPr>
        </p:nvSpPr>
        <p:spPr/>
        <p:txBody>
          <a:bodyPr/>
          <a:lstStyle/>
          <a:p>
            <a:fld id="{4FAB73BC-B049-4115-A692-8D63A059BFB8}" type="slidenum">
              <a:rPr lang="en-US" smtClean="0"/>
              <a:pPr/>
              <a:t>29</a:t>
            </a:fld>
            <a:endParaRPr lang="en-US" dirty="0"/>
          </a:p>
        </p:txBody>
      </p:sp>
      <p:sp>
        <p:nvSpPr>
          <p:cNvPr id="4" name="Rectangle 3">
            <a:extLst>
              <a:ext uri="{FF2B5EF4-FFF2-40B4-BE49-F238E27FC236}">
                <a16:creationId xmlns:a16="http://schemas.microsoft.com/office/drawing/2014/main" id="{94635910-CFA1-4029-8123-903B64E4E36D}"/>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graphicFrame>
        <p:nvGraphicFramePr>
          <p:cNvPr id="10" name="Content Placeholder 9">
            <a:extLst>
              <a:ext uri="{FF2B5EF4-FFF2-40B4-BE49-F238E27FC236}">
                <a16:creationId xmlns:a16="http://schemas.microsoft.com/office/drawing/2014/main" id="{54ECE6D9-F033-40C4-95F4-D375012A8438}"/>
              </a:ext>
            </a:extLst>
          </p:cNvPr>
          <p:cNvGraphicFramePr>
            <a:graphicFrameLocks noGrp="1"/>
          </p:cNvGraphicFramePr>
          <p:nvPr>
            <p:ph idx="1"/>
            <p:extLst>
              <p:ext uri="{D42A27DB-BD31-4B8C-83A1-F6EECF244321}">
                <p14:modId xmlns:p14="http://schemas.microsoft.com/office/powerpoint/2010/main" val="4242755824"/>
              </p:ext>
            </p:extLst>
          </p:nvPr>
        </p:nvGraphicFramePr>
        <p:xfrm>
          <a:off x="676274" y="1898550"/>
          <a:ext cx="10753725" cy="376713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Box 2">
            <a:extLst>
              <a:ext uri="{FF2B5EF4-FFF2-40B4-BE49-F238E27FC236}">
                <a16:creationId xmlns:a16="http://schemas.microsoft.com/office/drawing/2014/main" id="{BDF348CB-12F0-4AB7-A3EE-D39F6F8392CE}"/>
              </a:ext>
            </a:extLst>
          </p:cNvPr>
          <p:cNvSpPr txBox="1">
            <a:spLocks noChangeArrowheads="1"/>
          </p:cNvSpPr>
          <p:nvPr/>
        </p:nvSpPr>
        <p:spPr bwMode="auto">
          <a:xfrm>
            <a:off x="6637544" y="3832819"/>
            <a:ext cx="2312461" cy="369332"/>
          </a:xfrm>
          <a:prstGeom prst="rect">
            <a:avLst/>
          </a:prstGeom>
          <a:solidFill>
            <a:srgbClr val="FFFFFF"/>
          </a:solidFill>
          <a:ln w="9525">
            <a:solidFill>
              <a:schemeClr val="accent4"/>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b="1" dirty="0">
                <a:solidFill>
                  <a:schemeClr val="tx2"/>
                </a:solidFill>
                <a:effectLst/>
                <a:latin typeface="Abadi" panose="020B0604020104020204" pitchFamily="34" charset="0"/>
                <a:ea typeface="Calibri" panose="020F0502020204030204" pitchFamily="34" charset="0"/>
                <a:cs typeface="Times New Roman" panose="02020603050405020304" pitchFamily="18" charset="0"/>
              </a:rPr>
              <a:t>-24% or $444 million</a:t>
            </a:r>
            <a:endParaRPr lang="en-US"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314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499533"/>
            <a:ext cx="3606866" cy="1658198"/>
          </a:xfrm>
        </p:spPr>
        <p:txBody>
          <a:bodyPr/>
          <a:lstStyle/>
          <a:p>
            <a:r>
              <a:rPr lang="en-US" dirty="0"/>
              <a:t>Overview of</a:t>
            </a:r>
          </a:p>
        </p:txBody>
      </p:sp>
      <p:sp>
        <p:nvSpPr>
          <p:cNvPr id="3" name="Content Placeholder 2"/>
          <p:cNvSpPr>
            <a:spLocks noGrp="1"/>
          </p:cNvSpPr>
          <p:nvPr>
            <p:ph idx="1"/>
          </p:nvPr>
        </p:nvSpPr>
        <p:spPr>
          <a:xfrm>
            <a:off x="657225" y="2157731"/>
            <a:ext cx="10609191" cy="3962401"/>
          </a:xfrm>
        </p:spPr>
        <p:txBody>
          <a:bodyPr>
            <a:normAutofit/>
          </a:bodyPr>
          <a:lstStyle/>
          <a:p>
            <a:r>
              <a:rPr lang="en-US" sz="2000" b="1" dirty="0">
                <a:solidFill>
                  <a:schemeClr val="tx2"/>
                </a:solidFill>
                <a:latin typeface="Century Gothic" panose="020B0502020202020204" pitchFamily="34" charset="0"/>
                <a:cs typeface="Calibri Light" panose="020F0302020204030204" pitchFamily="34" charset="0"/>
              </a:rPr>
              <a:t>Mission</a:t>
            </a:r>
            <a:r>
              <a:rPr lang="en-US" sz="2000" dirty="0">
                <a:solidFill>
                  <a:schemeClr val="tx2"/>
                </a:solidFill>
                <a:latin typeface="Century Gothic" panose="020B0502020202020204" pitchFamily="34" charset="0"/>
                <a:cs typeface="Calibri Light" panose="020F0302020204030204" pitchFamily="34" charset="0"/>
              </a:rPr>
              <a:t>: To promote effective and efficient State substance use disorder prevention, treatment, and recovery systems.</a:t>
            </a:r>
          </a:p>
          <a:p>
            <a:pPr marL="0" indent="0">
              <a:buNone/>
            </a:pPr>
            <a:endParaRPr lang="en-US" sz="2000" dirty="0">
              <a:solidFill>
                <a:schemeClr val="tx2"/>
              </a:solidFill>
              <a:latin typeface="Century Gothic" panose="020B0502020202020204" pitchFamily="34" charset="0"/>
              <a:cs typeface="Calibri Light" panose="020F0302020204030204" pitchFamily="34" charset="0"/>
            </a:endParaRPr>
          </a:p>
          <a:p>
            <a:r>
              <a:rPr lang="en-US" sz="2000" dirty="0">
                <a:solidFill>
                  <a:schemeClr val="tx2"/>
                </a:solidFill>
                <a:latin typeface="Century Gothic" panose="020B0502020202020204" pitchFamily="34" charset="0"/>
                <a:cs typeface="Calibri Light" panose="020F0302020204030204" pitchFamily="34" charset="0"/>
              </a:rPr>
              <a:t>Office in Washington, D.C. with Policy Department and Research Department.</a:t>
            </a:r>
          </a:p>
          <a:p>
            <a:pPr lvl="1">
              <a:buFont typeface="Arial" panose="020B0604020202020204" pitchFamily="34" charset="0"/>
              <a:buChar char="•"/>
            </a:pPr>
            <a:r>
              <a:rPr lang="en-US" sz="1800" dirty="0">
                <a:solidFill>
                  <a:schemeClr val="tx2"/>
                </a:solidFill>
                <a:latin typeface="Century Gothic" panose="020B0502020202020204" pitchFamily="34" charset="0"/>
                <a:cs typeface="Calibri Light" panose="020F0302020204030204" pitchFamily="34" charset="0"/>
              </a:rPr>
              <a:t>Research Department houses component groups: prevention, treatment, women’s services, and SOTAs</a:t>
            </a:r>
          </a:p>
          <a:p>
            <a:pPr marL="0" indent="0">
              <a:buNone/>
            </a:pPr>
            <a:endParaRPr lang="en-US" sz="2000" dirty="0">
              <a:solidFill>
                <a:schemeClr val="tx2"/>
              </a:solidFill>
              <a:latin typeface="Century Gothic" panose="020B0502020202020204" pitchFamily="34" charset="0"/>
              <a:cs typeface="Calibri Light" panose="020F0302020204030204" pitchFamily="34" charset="0"/>
            </a:endParaRPr>
          </a:p>
          <a:p>
            <a:r>
              <a:rPr lang="en-US" sz="2000" dirty="0">
                <a:solidFill>
                  <a:schemeClr val="tx2"/>
                </a:solidFill>
                <a:latin typeface="Century Gothic" panose="020B0502020202020204" pitchFamily="34" charset="0"/>
                <a:cs typeface="Calibri Light" panose="020F0302020204030204" pitchFamily="34" charset="0"/>
              </a:rPr>
              <a:t>Governed by Board of Directors</a:t>
            </a:r>
          </a:p>
          <a:p>
            <a:pPr lvl="1">
              <a:buFont typeface="Arial" panose="020B0604020202020204" pitchFamily="34" charset="0"/>
              <a:buChar char="•"/>
            </a:pPr>
            <a:r>
              <a:rPr lang="en-US" sz="2000" dirty="0">
                <a:solidFill>
                  <a:schemeClr val="tx2"/>
                </a:solidFill>
                <a:latin typeface="Century Gothic" panose="020B0502020202020204" pitchFamily="34" charset="0"/>
                <a:cs typeface="Calibri Light" panose="020F0302020204030204" pitchFamily="34" charset="0"/>
              </a:rPr>
              <a:t>Cassandra Price (GA), President</a:t>
            </a:r>
          </a:p>
          <a:p>
            <a:pPr lvl="1">
              <a:buFont typeface="Arial" panose="020B0604020202020204" pitchFamily="34" charset="0"/>
              <a:buChar char="•"/>
            </a:pPr>
            <a:r>
              <a:rPr lang="en-US" sz="2000" dirty="0">
                <a:solidFill>
                  <a:schemeClr val="tx2"/>
                </a:solidFill>
                <a:latin typeface="Century Gothic" panose="020B0502020202020204" pitchFamily="34" charset="0"/>
                <a:cs typeface="Calibri Light" panose="020F0302020204030204" pitchFamily="34" charset="0"/>
              </a:rPr>
              <a:t>Mark Stringer (MO), Public Policy Chair</a:t>
            </a:r>
          </a:p>
        </p:txBody>
      </p:sp>
      <p:sp>
        <p:nvSpPr>
          <p:cNvPr id="5" name="Slide Number Placeholder 4">
            <a:extLst>
              <a:ext uri="{FF2B5EF4-FFF2-40B4-BE49-F238E27FC236}">
                <a16:creationId xmlns:a16="http://schemas.microsoft.com/office/drawing/2014/main" id="{EE9B2EE5-73BD-457C-AC4D-F57D1D75057E}"/>
              </a:ext>
            </a:extLst>
          </p:cNvPr>
          <p:cNvSpPr>
            <a:spLocks noGrp="1"/>
          </p:cNvSpPr>
          <p:nvPr>
            <p:ph type="sldNum" sz="quarter" idx="12"/>
          </p:nvPr>
        </p:nvSpPr>
        <p:spPr/>
        <p:txBody>
          <a:bodyPr/>
          <a:lstStyle/>
          <a:p>
            <a:fld id="{7874906B-8DC4-4116-A0B6-2F453E823F4F}" type="slidenum">
              <a:rPr lang="en-US" smtClean="0"/>
              <a:t>3</a:t>
            </a:fld>
            <a:endParaRPr lang="en-US" dirty="0"/>
          </a:p>
        </p:txBody>
      </p:sp>
      <p:pic>
        <p:nvPicPr>
          <p:cNvPr id="6" name="Picture 5">
            <a:extLst>
              <a:ext uri="{FF2B5EF4-FFF2-40B4-BE49-F238E27FC236}">
                <a16:creationId xmlns:a16="http://schemas.microsoft.com/office/drawing/2014/main" id="{E42D1768-DBC0-4AFF-85B8-5E9C51D2CE36}"/>
              </a:ext>
            </a:extLst>
          </p:cNvPr>
          <p:cNvPicPr>
            <a:picLocks noChangeAspect="1"/>
          </p:cNvPicPr>
          <p:nvPr/>
        </p:nvPicPr>
        <p:blipFill>
          <a:blip r:embed="rId2"/>
          <a:stretch>
            <a:fillRect/>
          </a:stretch>
        </p:blipFill>
        <p:spPr>
          <a:xfrm>
            <a:off x="4161452" y="951722"/>
            <a:ext cx="6087077" cy="659433"/>
          </a:xfrm>
          <a:prstGeom prst="rect">
            <a:avLst/>
          </a:prstGeom>
        </p:spPr>
      </p:pic>
    </p:spTree>
    <p:extLst>
      <p:ext uri="{BB962C8B-B14F-4D97-AF65-F5344CB8AC3E}">
        <p14:creationId xmlns:p14="http://schemas.microsoft.com/office/powerpoint/2010/main" val="1972348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D06A4-B5A8-4E5B-9674-86B2204CD619}"/>
              </a:ext>
            </a:extLst>
          </p:cNvPr>
          <p:cNvSpPr>
            <a:spLocks noGrp="1"/>
          </p:cNvSpPr>
          <p:nvPr>
            <p:ph type="title"/>
          </p:nvPr>
        </p:nvSpPr>
        <p:spPr/>
        <p:txBody>
          <a:bodyPr/>
          <a:lstStyle/>
          <a:p>
            <a:r>
              <a:rPr lang="en-US" dirty="0"/>
              <a:t>What’s next?</a:t>
            </a:r>
          </a:p>
        </p:txBody>
      </p:sp>
      <p:sp>
        <p:nvSpPr>
          <p:cNvPr id="3" name="Content Placeholder 2">
            <a:extLst>
              <a:ext uri="{FF2B5EF4-FFF2-40B4-BE49-F238E27FC236}">
                <a16:creationId xmlns:a16="http://schemas.microsoft.com/office/drawing/2014/main" id="{C66F0871-B74C-4A19-8ABF-026FC778859B}"/>
              </a:ext>
            </a:extLst>
          </p:cNvPr>
          <p:cNvSpPr>
            <a:spLocks noGrp="1"/>
          </p:cNvSpPr>
          <p:nvPr>
            <p:ph idx="1"/>
          </p:nvPr>
        </p:nvSpPr>
        <p:spPr>
          <a:xfrm>
            <a:off x="1098959" y="1604865"/>
            <a:ext cx="9345336" cy="4550979"/>
          </a:xfrm>
        </p:spPr>
        <p:txBody>
          <a:bodyPr>
            <a:normAutofit/>
          </a:bodyPr>
          <a:lstStyle/>
          <a:p>
            <a:r>
              <a:rPr lang="en-US" dirty="0">
                <a:solidFill>
                  <a:schemeClr val="tx2"/>
                </a:solidFill>
              </a:rPr>
              <a:t>FY 2020 appropriations process</a:t>
            </a:r>
          </a:p>
          <a:p>
            <a:endParaRPr lang="en-US" dirty="0">
              <a:solidFill>
                <a:schemeClr val="tx2"/>
              </a:solidFill>
            </a:endParaRPr>
          </a:p>
          <a:p>
            <a:r>
              <a:rPr lang="en-US" dirty="0">
                <a:solidFill>
                  <a:schemeClr val="tx2"/>
                </a:solidFill>
              </a:rPr>
              <a:t>Year 1 supplemental funding for SOR allocated last month</a:t>
            </a:r>
          </a:p>
          <a:p>
            <a:endParaRPr lang="en-US" dirty="0">
              <a:solidFill>
                <a:schemeClr val="tx2"/>
              </a:solidFill>
            </a:endParaRPr>
          </a:p>
          <a:p>
            <a:r>
              <a:rPr lang="en-US" dirty="0">
                <a:solidFill>
                  <a:schemeClr val="tx2"/>
                </a:solidFill>
              </a:rPr>
              <a:t>Year 2 of SOR grant dollars will be allocated this fiscal year</a:t>
            </a:r>
          </a:p>
          <a:p>
            <a:endParaRPr lang="en-US" dirty="0">
              <a:solidFill>
                <a:schemeClr val="tx2"/>
              </a:solidFill>
            </a:endParaRPr>
          </a:p>
          <a:p>
            <a:r>
              <a:rPr lang="en-US" dirty="0">
                <a:solidFill>
                  <a:schemeClr val="tx2"/>
                </a:solidFill>
              </a:rPr>
              <a:t>Seeking funding for/implementation of </a:t>
            </a:r>
          </a:p>
          <a:p>
            <a:pPr lvl="1">
              <a:buFont typeface="Wingdings" panose="05000000000000000000" pitchFamily="2" charset="2"/>
              <a:buChar char="Ø"/>
            </a:pPr>
            <a:r>
              <a:rPr lang="en-US" sz="2000" dirty="0">
                <a:solidFill>
                  <a:schemeClr val="tx2"/>
                </a:solidFill>
              </a:rPr>
              <a:t>Comprehensive Addiction and Recovery Act (CARA)</a:t>
            </a:r>
          </a:p>
          <a:p>
            <a:pPr lvl="1">
              <a:buFont typeface="Wingdings" panose="05000000000000000000" pitchFamily="2" charset="2"/>
              <a:buChar char="Ø"/>
            </a:pPr>
            <a:r>
              <a:rPr lang="en-US" sz="2000" dirty="0">
                <a:solidFill>
                  <a:schemeClr val="tx2"/>
                </a:solidFill>
              </a:rPr>
              <a:t>21</a:t>
            </a:r>
            <a:r>
              <a:rPr lang="en-US" sz="2000" baseline="30000" dirty="0">
                <a:solidFill>
                  <a:schemeClr val="tx2"/>
                </a:solidFill>
              </a:rPr>
              <a:t>st</a:t>
            </a:r>
            <a:r>
              <a:rPr lang="en-US" sz="2000" dirty="0">
                <a:solidFill>
                  <a:schemeClr val="tx2"/>
                </a:solidFill>
              </a:rPr>
              <a:t> Cures Act</a:t>
            </a:r>
          </a:p>
          <a:p>
            <a:pPr lvl="1">
              <a:buFont typeface="Wingdings" panose="05000000000000000000" pitchFamily="2" charset="2"/>
              <a:buChar char="Ø"/>
            </a:pPr>
            <a:r>
              <a:rPr lang="en-US" sz="2000" dirty="0">
                <a:solidFill>
                  <a:schemeClr val="tx2"/>
                </a:solidFill>
              </a:rPr>
              <a:t>SUPPORT Act</a:t>
            </a:r>
          </a:p>
          <a:p>
            <a:pPr lvl="1"/>
            <a:endParaRPr lang="en-US" sz="1800" dirty="0"/>
          </a:p>
          <a:p>
            <a:pPr marL="0" indent="0">
              <a:buNone/>
            </a:pPr>
            <a:endParaRPr lang="en-US" sz="2000" dirty="0"/>
          </a:p>
        </p:txBody>
      </p:sp>
    </p:spTree>
    <p:extLst>
      <p:ext uri="{BB962C8B-B14F-4D97-AF65-F5344CB8AC3E}">
        <p14:creationId xmlns:p14="http://schemas.microsoft.com/office/powerpoint/2010/main" val="3208999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C8F0C5-A983-43E0-AF5E-C5C936E71C1D}"/>
              </a:ext>
            </a:extLst>
          </p:cNvPr>
          <p:cNvSpPr>
            <a:spLocks noGrp="1"/>
          </p:cNvSpPr>
          <p:nvPr>
            <p:ph type="sldNum" sz="quarter" idx="12"/>
          </p:nvPr>
        </p:nvSpPr>
        <p:spPr>
          <a:xfrm>
            <a:off x="8872396" y="5876412"/>
            <a:ext cx="2817610" cy="1321093"/>
          </a:xfrm>
        </p:spPr>
        <p:txBody>
          <a:bodyPr>
            <a:normAutofit fontScale="92500" lnSpcReduction="20000"/>
          </a:bodyPr>
          <a:lstStyle/>
          <a:p>
            <a:pPr defTabSz="257175"/>
            <a:fld id="{8A7A6979-0714-4377-B894-6BE4C2D6E202}" type="slidenum">
              <a:rPr lang="en-US">
                <a:latin typeface="Century Gothic" panose="020B0502020202020204" pitchFamily="34" charset="0"/>
              </a:rPr>
              <a:pPr defTabSz="257175"/>
              <a:t>31</a:t>
            </a:fld>
            <a:endParaRPr lang="en-US" dirty="0">
              <a:latin typeface="Century Gothic" panose="020B0502020202020204" pitchFamily="34" charset="0"/>
            </a:endParaRPr>
          </a:p>
        </p:txBody>
      </p:sp>
      <p:sp>
        <p:nvSpPr>
          <p:cNvPr id="6" name="Title 3">
            <a:extLst>
              <a:ext uri="{FF2B5EF4-FFF2-40B4-BE49-F238E27FC236}">
                <a16:creationId xmlns:a16="http://schemas.microsoft.com/office/drawing/2014/main" id="{88EC8F1F-9E75-4C44-810A-B0C7A71D3455}"/>
              </a:ext>
            </a:extLst>
          </p:cNvPr>
          <p:cNvSpPr txBox="1">
            <a:spLocks/>
          </p:cNvSpPr>
          <p:nvPr/>
        </p:nvSpPr>
        <p:spPr>
          <a:xfrm>
            <a:off x="2838161" y="1352939"/>
            <a:ext cx="6515677" cy="3956179"/>
          </a:xfrm>
          <a:prstGeom prst="rect">
            <a:avLst/>
          </a:prstGeom>
          <a:solidFill>
            <a:srgbClr val="FFFFFF"/>
          </a:solidFill>
          <a:ln w="31750" cap="sq">
            <a:solidFill>
              <a:srgbClr val="404040"/>
            </a:solidFill>
            <a:miter lim="800000"/>
          </a:ln>
        </p:spPr>
        <p:txBody>
          <a:bodyPr vert="horz" lIns="137160" tIns="137160" rIns="137160" bIns="137160" rtlCol="0" anchor="ctr" anchorCtr="1">
            <a:normAutofit/>
          </a:bodyPr>
          <a:lstStyle>
            <a:lvl1pPr algn="ctr" defTabSz="914400" rtl="0" eaLnBrk="1" latinLnBrk="0" hangingPunct="1">
              <a:lnSpc>
                <a:spcPct val="90000"/>
              </a:lnSpc>
              <a:spcBef>
                <a:spcPct val="0"/>
              </a:spcBef>
              <a:buNone/>
              <a:defRPr sz="2200" kern="1200" cap="all" spc="200" baseline="0">
                <a:solidFill>
                  <a:srgbClr val="262626"/>
                </a:solidFill>
                <a:latin typeface="+mj-lt"/>
                <a:ea typeface="+mj-ea"/>
                <a:cs typeface="+mj-cs"/>
              </a:defRPr>
            </a:lvl1pPr>
          </a:lstStyle>
          <a:p>
            <a:r>
              <a:rPr lang="en-US" sz="3200" b="1" dirty="0"/>
              <a:t>Questions?</a:t>
            </a:r>
          </a:p>
          <a:p>
            <a:endParaRPr lang="en-US" sz="3200" dirty="0"/>
          </a:p>
          <a:p>
            <a:r>
              <a:rPr lang="en-US" sz="3200" dirty="0"/>
              <a:t>For more information, visit:</a:t>
            </a:r>
          </a:p>
          <a:p>
            <a:r>
              <a:rPr lang="en-US" sz="3200" dirty="0" err="1"/>
              <a:t>Nasadad.org</a:t>
            </a:r>
            <a:endParaRPr lang="en-US" sz="3200" dirty="0"/>
          </a:p>
          <a:p>
            <a:endParaRPr lang="en-US" sz="3200" dirty="0"/>
          </a:p>
          <a:p>
            <a:r>
              <a:rPr lang="en-US" sz="3200" dirty="0"/>
              <a:t>Or email: </a:t>
            </a:r>
            <a:r>
              <a:rPr lang="en-US" sz="3200" dirty="0" err="1"/>
              <a:t>rmorrison@nasadad.org</a:t>
            </a:r>
            <a:r>
              <a:rPr lang="en-US" sz="3200" dirty="0"/>
              <a:t> </a:t>
            </a:r>
          </a:p>
        </p:txBody>
      </p:sp>
    </p:spTree>
    <p:extLst>
      <p:ext uri="{BB962C8B-B14F-4D97-AF65-F5344CB8AC3E}">
        <p14:creationId xmlns:p14="http://schemas.microsoft.com/office/powerpoint/2010/main" val="4031022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838200"/>
            <a:ext cx="10506269" cy="742950"/>
          </a:xfrm>
        </p:spPr>
        <p:txBody>
          <a:bodyPr>
            <a:normAutofit fontScale="90000"/>
          </a:bodyPr>
          <a:lstStyle/>
          <a:p>
            <a:r>
              <a:rPr lang="en-US" dirty="0"/>
              <a:t>Role of State Alcohol &amp; Drug Agencies</a:t>
            </a:r>
          </a:p>
        </p:txBody>
      </p:sp>
      <p:sp>
        <p:nvSpPr>
          <p:cNvPr id="3" name="Content Placeholder 2"/>
          <p:cNvSpPr>
            <a:spLocks noGrp="1"/>
          </p:cNvSpPr>
          <p:nvPr>
            <p:ph idx="1"/>
          </p:nvPr>
        </p:nvSpPr>
        <p:spPr>
          <a:xfrm>
            <a:off x="969083" y="1669409"/>
            <a:ext cx="10641725" cy="4651853"/>
          </a:xfrm>
        </p:spPr>
        <p:txBody>
          <a:bodyPr>
            <a:noAutofit/>
          </a:bodyPr>
          <a:lstStyle/>
          <a:p>
            <a:pPr>
              <a:buFont typeface="Wingdings" panose="05000000000000000000" pitchFamily="2" charset="2"/>
              <a:buChar char="§"/>
            </a:pPr>
            <a:r>
              <a:rPr lang="en-US" sz="1800" b="1" dirty="0">
                <a:solidFill>
                  <a:schemeClr val="tx2"/>
                </a:solidFill>
                <a:latin typeface="Century Gothic" panose="020B0502020202020204" pitchFamily="34" charset="0"/>
                <a:cs typeface="Calibri Light" panose="020F0302020204030204" pitchFamily="34" charset="0"/>
              </a:rPr>
              <a:t>Placement in State government – varies by State</a:t>
            </a:r>
          </a:p>
          <a:p>
            <a:pPr marL="4572" lvl="1" indent="0">
              <a:buNone/>
            </a:pPr>
            <a:r>
              <a:rPr lang="en-US" sz="1800" b="1" dirty="0">
                <a:solidFill>
                  <a:schemeClr val="tx2"/>
                </a:solidFill>
                <a:latin typeface="Century Gothic" panose="020B0502020202020204" pitchFamily="34" charset="0"/>
                <a:cs typeface="Calibri Light" panose="020F0302020204030204" pitchFamily="34" charset="0"/>
              </a:rPr>
              <a:t>	</a:t>
            </a:r>
            <a:r>
              <a:rPr lang="en-US" sz="1800" dirty="0">
                <a:solidFill>
                  <a:schemeClr val="tx2"/>
                </a:solidFill>
                <a:latin typeface="Century Gothic" panose="020B0502020202020204" pitchFamily="34" charset="0"/>
                <a:cs typeface="Calibri Light" panose="020F0302020204030204" pitchFamily="34" charset="0"/>
              </a:rPr>
              <a:t>May be in Departments of Health, Human Services, Social Services, etc.</a:t>
            </a:r>
          </a:p>
          <a:p>
            <a:pPr>
              <a:buFont typeface="Wingdings" panose="05000000000000000000" pitchFamily="2" charset="2"/>
              <a:buChar char="§"/>
            </a:pPr>
            <a:r>
              <a:rPr lang="en-US" sz="1800" dirty="0">
                <a:solidFill>
                  <a:schemeClr val="tx2"/>
                </a:solidFill>
                <a:latin typeface="Century Gothic" panose="020B0502020202020204" pitchFamily="34" charset="0"/>
                <a:cs typeface="Calibri Light" panose="020F0302020204030204" pitchFamily="34" charset="0"/>
              </a:rPr>
              <a:t>Develop annual </a:t>
            </a:r>
            <a:r>
              <a:rPr lang="en-US" sz="1800" b="1" dirty="0">
                <a:solidFill>
                  <a:schemeClr val="tx2"/>
                </a:solidFill>
                <a:latin typeface="Century Gothic" panose="020B0502020202020204" pitchFamily="34" charset="0"/>
                <a:cs typeface="Calibri Light" panose="020F0302020204030204" pitchFamily="34" charset="0"/>
              </a:rPr>
              <a:t>State plans </a:t>
            </a:r>
            <a:r>
              <a:rPr lang="en-US" sz="1800" dirty="0">
                <a:solidFill>
                  <a:schemeClr val="tx2"/>
                </a:solidFill>
                <a:latin typeface="Century Gothic" panose="020B0502020202020204" pitchFamily="34" charset="0"/>
                <a:cs typeface="Calibri Light" panose="020F0302020204030204" pitchFamily="34" charset="0"/>
              </a:rPr>
              <a:t>to provide prevention, treatment, and recovery services</a:t>
            </a:r>
          </a:p>
          <a:p>
            <a:pPr>
              <a:buFont typeface="Wingdings" panose="05000000000000000000" pitchFamily="2" charset="2"/>
              <a:buChar char="§"/>
            </a:pPr>
            <a:r>
              <a:rPr lang="en-US" sz="1800" dirty="0">
                <a:solidFill>
                  <a:schemeClr val="tx2"/>
                </a:solidFill>
                <a:latin typeface="Century Gothic" panose="020B0502020202020204" pitchFamily="34" charset="0"/>
                <a:cs typeface="Calibri Light" panose="020F0302020204030204" pitchFamily="34" charset="0"/>
              </a:rPr>
              <a:t>Ensure </a:t>
            </a:r>
            <a:r>
              <a:rPr lang="en-US" sz="1800" b="1" dirty="0">
                <a:solidFill>
                  <a:schemeClr val="tx2"/>
                </a:solidFill>
                <a:latin typeface="Century Gothic" panose="020B0502020202020204" pitchFamily="34" charset="0"/>
                <a:cs typeface="Calibri Light" panose="020F0302020204030204" pitchFamily="34" charset="0"/>
              </a:rPr>
              <a:t>service effectiveness, quality, improvement and coordination</a:t>
            </a:r>
          </a:p>
          <a:p>
            <a:pPr>
              <a:buFont typeface="Wingdings" panose="05000000000000000000" pitchFamily="2" charset="2"/>
              <a:buChar char="§"/>
            </a:pPr>
            <a:r>
              <a:rPr lang="en-US" sz="1800" dirty="0">
                <a:solidFill>
                  <a:schemeClr val="tx2"/>
                </a:solidFill>
                <a:latin typeface="Century Gothic" panose="020B0502020202020204" pitchFamily="34" charset="0"/>
                <a:cs typeface="Calibri Light" panose="020F0302020204030204" pitchFamily="34" charset="0"/>
              </a:rPr>
              <a:t>Collaborate with other State agencies</a:t>
            </a:r>
          </a:p>
          <a:p>
            <a:pPr marL="4572" lvl="1" indent="0">
              <a:buNone/>
            </a:pPr>
            <a:r>
              <a:rPr lang="en-US" sz="1800" dirty="0">
                <a:solidFill>
                  <a:schemeClr val="tx2"/>
                </a:solidFill>
                <a:latin typeface="Century Gothic" panose="020B0502020202020204" pitchFamily="34" charset="0"/>
                <a:cs typeface="Calibri Light" panose="020F0302020204030204" pitchFamily="34" charset="0"/>
              </a:rPr>
              <a:t>	Child welfare; criminal justice; drug courts; medical system; transportation; job</a:t>
            </a:r>
          </a:p>
          <a:p>
            <a:pPr marL="4572" lvl="1" indent="0">
              <a:buNone/>
            </a:pPr>
            <a:r>
              <a:rPr lang="en-US" sz="1800" dirty="0">
                <a:solidFill>
                  <a:schemeClr val="tx2"/>
                </a:solidFill>
                <a:latin typeface="Century Gothic" panose="020B0502020202020204" pitchFamily="34" charset="0"/>
                <a:cs typeface="Calibri Light" panose="020F0302020204030204" pitchFamily="34" charset="0"/>
              </a:rPr>
              <a:t>	training/placement, etc.</a:t>
            </a:r>
          </a:p>
          <a:p>
            <a:pPr>
              <a:buFont typeface="Wingdings" panose="05000000000000000000" pitchFamily="2" charset="2"/>
              <a:buChar char="§"/>
            </a:pPr>
            <a:r>
              <a:rPr lang="en-US" sz="1800" dirty="0">
                <a:solidFill>
                  <a:schemeClr val="tx2"/>
                </a:solidFill>
                <a:latin typeface="Century Gothic" panose="020B0502020202020204" pitchFamily="34" charset="0"/>
                <a:cs typeface="Calibri Light" panose="020F0302020204030204" pitchFamily="34" charset="0"/>
              </a:rPr>
              <a:t>Represent </a:t>
            </a:r>
            <a:r>
              <a:rPr lang="en-US" sz="1800" b="1" dirty="0">
                <a:solidFill>
                  <a:schemeClr val="tx2"/>
                </a:solidFill>
                <a:latin typeface="Century Gothic" panose="020B0502020202020204" pitchFamily="34" charset="0"/>
                <a:cs typeface="Calibri Light" panose="020F0302020204030204" pitchFamily="34" charset="0"/>
              </a:rPr>
              <a:t>key link to substance use disorder provider community</a:t>
            </a:r>
          </a:p>
          <a:p>
            <a:pPr>
              <a:buFont typeface="Wingdings" panose="05000000000000000000" pitchFamily="2" charset="2"/>
              <a:buChar char="§"/>
            </a:pPr>
            <a:r>
              <a:rPr lang="en-US" sz="1800" dirty="0">
                <a:solidFill>
                  <a:schemeClr val="tx2"/>
                </a:solidFill>
                <a:latin typeface="Century Gothic" panose="020B0502020202020204" pitchFamily="34" charset="0"/>
                <a:cs typeface="Calibri Light" panose="020F0302020204030204" pitchFamily="34" charset="0"/>
              </a:rPr>
              <a:t>Convene stakeholder meetings</a:t>
            </a:r>
          </a:p>
          <a:p>
            <a:pPr>
              <a:buFont typeface="Wingdings" panose="05000000000000000000" pitchFamily="2" charset="2"/>
              <a:buChar char="§"/>
            </a:pPr>
            <a:r>
              <a:rPr lang="en-US" sz="1800" dirty="0">
                <a:solidFill>
                  <a:schemeClr val="tx2"/>
                </a:solidFill>
                <a:latin typeface="Century Gothic" panose="020B0502020202020204" pitchFamily="34" charset="0"/>
                <a:cs typeface="Calibri Light" panose="020F0302020204030204" pitchFamily="34" charset="0"/>
              </a:rPr>
              <a:t>Manage the Federal Substance Abuse Prevention and Treatment (SAPT) Block Grant</a:t>
            </a:r>
          </a:p>
          <a:p>
            <a:pPr>
              <a:buFont typeface="Wingdings" panose="05000000000000000000" pitchFamily="2" charset="2"/>
              <a:buChar char="§"/>
            </a:pPr>
            <a:r>
              <a:rPr lang="en-US" sz="1800" dirty="0">
                <a:solidFill>
                  <a:schemeClr val="tx2"/>
                </a:solidFill>
                <a:latin typeface="Century Gothic" panose="020B0502020202020204" pitchFamily="34" charset="0"/>
                <a:cs typeface="Calibri Light" panose="020F0302020204030204" pitchFamily="34" charset="0"/>
              </a:rPr>
              <a:t>Manage STR Grant and SOR Grant</a:t>
            </a:r>
          </a:p>
          <a:p>
            <a:pPr marL="0" indent="0">
              <a:buNone/>
            </a:pPr>
            <a:endParaRPr lang="en-US" sz="1500" dirty="0"/>
          </a:p>
        </p:txBody>
      </p:sp>
      <p:sp>
        <p:nvSpPr>
          <p:cNvPr id="5" name="Slide Number Placeholder 4">
            <a:extLst>
              <a:ext uri="{FF2B5EF4-FFF2-40B4-BE49-F238E27FC236}">
                <a16:creationId xmlns:a16="http://schemas.microsoft.com/office/drawing/2014/main" id="{451D1CA1-8A20-4BEB-979E-74A2CCB95057}"/>
              </a:ext>
            </a:extLst>
          </p:cNvPr>
          <p:cNvSpPr>
            <a:spLocks noGrp="1"/>
          </p:cNvSpPr>
          <p:nvPr>
            <p:ph type="sldNum" sz="quarter" idx="12"/>
          </p:nvPr>
        </p:nvSpPr>
        <p:spPr/>
        <p:txBody>
          <a:bodyPr/>
          <a:lstStyle/>
          <a:p>
            <a:fld id="{7874906B-8DC4-4116-A0B6-2F453E823F4F}" type="slidenum">
              <a:rPr lang="en-US" smtClean="0"/>
              <a:t>4</a:t>
            </a:fld>
            <a:endParaRPr lang="en-US" dirty="0"/>
          </a:p>
        </p:txBody>
      </p:sp>
    </p:spTree>
    <p:extLst>
      <p:ext uri="{BB962C8B-B14F-4D97-AF65-F5344CB8AC3E}">
        <p14:creationId xmlns:p14="http://schemas.microsoft.com/office/powerpoint/2010/main" val="369032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E58D-F02C-4A74-AA01-EAAD806CCEA8}"/>
              </a:ext>
            </a:extLst>
          </p:cNvPr>
          <p:cNvSpPr>
            <a:spLocks noGrp="1"/>
          </p:cNvSpPr>
          <p:nvPr>
            <p:ph type="ctrTitle"/>
          </p:nvPr>
        </p:nvSpPr>
        <p:spPr>
          <a:xfrm>
            <a:off x="756745" y="3783446"/>
            <a:ext cx="10854064" cy="898914"/>
          </a:xfrm>
        </p:spPr>
        <p:txBody>
          <a:bodyPr/>
          <a:lstStyle/>
          <a:p>
            <a:r>
              <a:rPr lang="en-US" dirty="0">
                <a:solidFill>
                  <a:schemeClr val="bg1"/>
                </a:solidFill>
              </a:rPr>
              <a:t>Federal Budget and Appropriations Process</a:t>
            </a:r>
          </a:p>
        </p:txBody>
      </p:sp>
      <p:sp>
        <p:nvSpPr>
          <p:cNvPr id="4" name="Slide Number Placeholder 3">
            <a:extLst>
              <a:ext uri="{FF2B5EF4-FFF2-40B4-BE49-F238E27FC236}">
                <a16:creationId xmlns:a16="http://schemas.microsoft.com/office/drawing/2014/main" id="{57F9B597-027B-43CD-B46C-3DEFD3BAE862}"/>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101471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B169-7CCF-4901-A00F-015ECCEDF343}"/>
              </a:ext>
            </a:extLst>
          </p:cNvPr>
          <p:cNvSpPr>
            <a:spLocks noGrp="1"/>
          </p:cNvSpPr>
          <p:nvPr>
            <p:ph type="title"/>
          </p:nvPr>
        </p:nvSpPr>
        <p:spPr/>
        <p:txBody>
          <a:bodyPr/>
          <a:lstStyle/>
          <a:p>
            <a:r>
              <a:rPr lang="en-US" dirty="0"/>
              <a:t>President’s Proposed Budget</a:t>
            </a:r>
          </a:p>
        </p:txBody>
      </p:sp>
      <p:sp>
        <p:nvSpPr>
          <p:cNvPr id="3" name="Content Placeholder 2">
            <a:extLst>
              <a:ext uri="{FF2B5EF4-FFF2-40B4-BE49-F238E27FC236}">
                <a16:creationId xmlns:a16="http://schemas.microsoft.com/office/drawing/2014/main" id="{83630E84-2692-45A8-9D84-F8A87B05C77B}"/>
              </a:ext>
            </a:extLst>
          </p:cNvPr>
          <p:cNvSpPr>
            <a:spLocks noGrp="1"/>
          </p:cNvSpPr>
          <p:nvPr>
            <p:ph idx="1"/>
          </p:nvPr>
        </p:nvSpPr>
        <p:spPr>
          <a:xfrm>
            <a:off x="1466193" y="1970691"/>
            <a:ext cx="9254359" cy="3769338"/>
          </a:xfrm>
        </p:spPr>
        <p:txBody>
          <a:bodyPr>
            <a:normAutofit/>
          </a:bodyPr>
          <a:lstStyle/>
          <a:p>
            <a:r>
              <a:rPr lang="en-US" sz="2000" dirty="0">
                <a:solidFill>
                  <a:schemeClr val="tx2"/>
                </a:solidFill>
                <a:latin typeface="Century Gothic" panose="020B0502020202020204" pitchFamily="34" charset="0"/>
              </a:rPr>
              <a:t>Typically in </a:t>
            </a:r>
            <a:r>
              <a:rPr lang="en-US" sz="2000" b="1" dirty="0">
                <a:solidFill>
                  <a:schemeClr val="tx2"/>
                </a:solidFill>
                <a:latin typeface="Century Gothic" panose="020B0502020202020204" pitchFamily="34" charset="0"/>
              </a:rPr>
              <a:t>February</a:t>
            </a:r>
            <a:r>
              <a:rPr lang="en-US" sz="2000" dirty="0">
                <a:solidFill>
                  <a:schemeClr val="tx2"/>
                </a:solidFill>
                <a:latin typeface="Century Gothic" panose="020B0502020202020204" pitchFamily="34" charset="0"/>
              </a:rPr>
              <a:t>, the </a:t>
            </a:r>
            <a:r>
              <a:rPr lang="en-US" sz="2000" b="1" dirty="0">
                <a:solidFill>
                  <a:schemeClr val="tx2"/>
                </a:solidFill>
                <a:latin typeface="Century Gothic" panose="020B0502020202020204" pitchFamily="34" charset="0"/>
              </a:rPr>
              <a:t>President submits to Congress a detailed budget request for the coming fiscal year</a:t>
            </a:r>
            <a:r>
              <a:rPr lang="en-US" sz="2000" dirty="0">
                <a:solidFill>
                  <a:schemeClr val="tx2"/>
                </a:solidFill>
                <a:latin typeface="Century Gothic" panose="020B0502020202020204" pitchFamily="34" charset="0"/>
              </a:rPr>
              <a:t>, which begins on October 1. </a:t>
            </a:r>
          </a:p>
          <a:p>
            <a:r>
              <a:rPr lang="en-US" sz="2000" dirty="0">
                <a:solidFill>
                  <a:schemeClr val="tx2"/>
                </a:solidFill>
                <a:latin typeface="Century Gothic" panose="020B0502020202020204" pitchFamily="34" charset="0"/>
              </a:rPr>
              <a:t>Budget outlines the Administration’s </a:t>
            </a:r>
            <a:r>
              <a:rPr lang="en-US" sz="2000" b="1" dirty="0">
                <a:solidFill>
                  <a:schemeClr val="tx2"/>
                </a:solidFill>
                <a:latin typeface="Century Gothic" panose="020B0502020202020204" pitchFamily="34" charset="0"/>
              </a:rPr>
              <a:t>overarching priorities </a:t>
            </a:r>
            <a:r>
              <a:rPr lang="en-US" sz="2000" dirty="0">
                <a:solidFill>
                  <a:schemeClr val="tx2"/>
                </a:solidFill>
                <a:latin typeface="Century Gothic" panose="020B0502020202020204" pitchFamily="34" charset="0"/>
              </a:rPr>
              <a:t>for federal programs </a:t>
            </a:r>
          </a:p>
          <a:p>
            <a:r>
              <a:rPr lang="en-US" sz="2000" dirty="0">
                <a:solidFill>
                  <a:schemeClr val="tx2"/>
                </a:solidFill>
                <a:latin typeface="Century Gothic" panose="020B0502020202020204" pitchFamily="34" charset="0"/>
              </a:rPr>
              <a:t>Budget must recommend funding levels for annually appropriated programs (aka discretionary programs).</a:t>
            </a:r>
          </a:p>
          <a:p>
            <a:pPr lvl="1">
              <a:buFont typeface="Wingdings" panose="05000000000000000000" pitchFamily="2" charset="2"/>
              <a:buChar char="§"/>
            </a:pPr>
            <a:r>
              <a:rPr lang="en-US" sz="2000" b="1" dirty="0">
                <a:solidFill>
                  <a:schemeClr val="tx2"/>
                </a:solidFill>
                <a:latin typeface="Century Gothic" panose="020B0502020202020204" pitchFamily="34" charset="0"/>
              </a:rPr>
              <a:t>These discretionary programs fall under the jurisdiction of the House and Senate Appropriations Committees.</a:t>
            </a:r>
          </a:p>
          <a:p>
            <a:pPr lvl="1">
              <a:buFont typeface="Wingdings" panose="05000000000000000000" pitchFamily="2" charset="2"/>
              <a:buChar char="§"/>
            </a:pPr>
            <a:r>
              <a:rPr lang="en-US" sz="2000" dirty="0">
                <a:solidFill>
                  <a:schemeClr val="tx2"/>
                </a:solidFill>
                <a:latin typeface="Century Gothic" panose="020B0502020202020204" pitchFamily="34" charset="0"/>
              </a:rPr>
              <a:t>President does not need to make recommendations for mandatory funding (e.g. mandatory/entitlement programs and taxes)</a:t>
            </a:r>
          </a:p>
        </p:txBody>
      </p:sp>
      <p:sp>
        <p:nvSpPr>
          <p:cNvPr id="4" name="Slide Number Placeholder 3">
            <a:extLst>
              <a:ext uri="{FF2B5EF4-FFF2-40B4-BE49-F238E27FC236}">
                <a16:creationId xmlns:a16="http://schemas.microsoft.com/office/drawing/2014/main" id="{4AA7CD14-3DC4-4C81-899B-4D12FF9BD388}"/>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99817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9B5E-9201-4989-95BA-C29A993AA3E3}"/>
              </a:ext>
            </a:extLst>
          </p:cNvPr>
          <p:cNvSpPr>
            <a:spLocks noGrp="1"/>
          </p:cNvSpPr>
          <p:nvPr>
            <p:ph type="title"/>
          </p:nvPr>
        </p:nvSpPr>
        <p:spPr/>
        <p:txBody>
          <a:bodyPr/>
          <a:lstStyle/>
          <a:p>
            <a:r>
              <a:rPr lang="en-US" dirty="0"/>
              <a:t>Budget and Appropriations Process</a:t>
            </a:r>
          </a:p>
        </p:txBody>
      </p:sp>
      <p:sp>
        <p:nvSpPr>
          <p:cNvPr id="3" name="Content Placeholder 2">
            <a:extLst>
              <a:ext uri="{FF2B5EF4-FFF2-40B4-BE49-F238E27FC236}">
                <a16:creationId xmlns:a16="http://schemas.microsoft.com/office/drawing/2014/main" id="{675B4FEE-CA44-409A-8F6C-54D17C28787D}"/>
              </a:ext>
            </a:extLst>
          </p:cNvPr>
          <p:cNvSpPr>
            <a:spLocks noGrp="1"/>
          </p:cNvSpPr>
          <p:nvPr>
            <p:ph idx="1"/>
          </p:nvPr>
        </p:nvSpPr>
        <p:spPr>
          <a:xfrm>
            <a:off x="676656" y="1786856"/>
            <a:ext cx="10753725" cy="3991010"/>
          </a:xfrm>
        </p:spPr>
        <p:txBody>
          <a:bodyPr>
            <a:normAutofit/>
          </a:bodyPr>
          <a:lstStyle/>
          <a:p>
            <a:r>
              <a:rPr lang="en-US" dirty="0">
                <a:solidFill>
                  <a:schemeClr val="tx2"/>
                </a:solidFill>
                <a:latin typeface="Century Gothic" panose="020B0502020202020204" pitchFamily="34" charset="0"/>
              </a:rPr>
              <a:t>Congress </a:t>
            </a:r>
            <a:r>
              <a:rPr lang="en-US" b="1" dirty="0">
                <a:solidFill>
                  <a:schemeClr val="tx2"/>
                </a:solidFill>
                <a:latin typeface="Century Gothic" panose="020B0502020202020204" pitchFamily="34" charset="0"/>
              </a:rPr>
              <a:t>holds hearings in February and March </a:t>
            </a:r>
            <a:r>
              <a:rPr lang="en-US" dirty="0">
                <a:solidFill>
                  <a:schemeClr val="tx2"/>
                </a:solidFill>
                <a:latin typeface="Century Gothic" panose="020B0502020202020204" pitchFamily="34" charset="0"/>
              </a:rPr>
              <a:t>to ask Administration officials about their budget requests and, then Congress develops its own budget plan, called a “budget resolution.”</a:t>
            </a:r>
          </a:p>
          <a:p>
            <a:endParaRPr lang="en-US" dirty="0">
              <a:solidFill>
                <a:schemeClr val="tx2"/>
              </a:solidFill>
              <a:latin typeface="Century Gothic" panose="020B0502020202020204" pitchFamily="34" charset="0"/>
            </a:endParaRPr>
          </a:p>
          <a:p>
            <a:r>
              <a:rPr lang="en-US" dirty="0">
                <a:solidFill>
                  <a:schemeClr val="tx2"/>
                </a:solidFill>
                <a:latin typeface="Century Gothic" panose="020B0502020202020204" pitchFamily="34" charset="0"/>
              </a:rPr>
              <a:t>Budget resolution </a:t>
            </a:r>
            <a:r>
              <a:rPr lang="en-US" b="1" dirty="0">
                <a:solidFill>
                  <a:schemeClr val="tx2"/>
                </a:solidFill>
                <a:latin typeface="Century Gothic" panose="020B0502020202020204" pitchFamily="34" charset="0"/>
              </a:rPr>
              <a:t>sets overall spending targets </a:t>
            </a:r>
            <a:r>
              <a:rPr lang="en-US" dirty="0">
                <a:solidFill>
                  <a:schemeClr val="tx2"/>
                </a:solidFill>
                <a:latin typeface="Century Gothic" panose="020B0502020202020204" pitchFamily="34" charset="0"/>
              </a:rPr>
              <a:t>for other congressional committees (e.g. Appropriations Committee) that can propose legislation that directly provides spending.</a:t>
            </a:r>
          </a:p>
          <a:p>
            <a:endParaRPr lang="en-US" dirty="0">
              <a:solidFill>
                <a:schemeClr val="tx2"/>
              </a:solidFill>
              <a:latin typeface="Century Gothic" panose="020B0502020202020204" pitchFamily="34" charset="0"/>
            </a:endParaRPr>
          </a:p>
          <a:p>
            <a:r>
              <a:rPr lang="en-US" dirty="0">
                <a:solidFill>
                  <a:schemeClr val="tx2"/>
                </a:solidFill>
                <a:latin typeface="Century Gothic" panose="020B0502020202020204" pitchFamily="34" charset="0"/>
              </a:rPr>
              <a:t>Outlines how much Congress is supposed to spend in each spending category, and how much total revenue the government will collect.</a:t>
            </a:r>
          </a:p>
        </p:txBody>
      </p:sp>
      <p:sp>
        <p:nvSpPr>
          <p:cNvPr id="4" name="Slide Number Placeholder 3">
            <a:extLst>
              <a:ext uri="{FF2B5EF4-FFF2-40B4-BE49-F238E27FC236}">
                <a16:creationId xmlns:a16="http://schemas.microsoft.com/office/drawing/2014/main" id="{36548543-359E-451F-8E1D-5E0D17C4F2A3}"/>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334409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E928-4027-41D1-A4D2-B9CBCA7A6AC6}"/>
              </a:ext>
            </a:extLst>
          </p:cNvPr>
          <p:cNvSpPr>
            <a:spLocks noGrp="1"/>
          </p:cNvSpPr>
          <p:nvPr>
            <p:ph type="title"/>
          </p:nvPr>
        </p:nvSpPr>
        <p:spPr>
          <a:xfrm>
            <a:off x="931178" y="640080"/>
            <a:ext cx="10830187" cy="1188720"/>
          </a:xfrm>
        </p:spPr>
        <p:txBody>
          <a:bodyPr>
            <a:normAutofit fontScale="90000"/>
          </a:bodyPr>
          <a:lstStyle/>
          <a:p>
            <a:r>
              <a:rPr lang="en-US" dirty="0"/>
              <a:t>12 Appropriations Subcommittees with jurisdiction over particular agencies</a:t>
            </a:r>
          </a:p>
        </p:txBody>
      </p:sp>
      <p:sp>
        <p:nvSpPr>
          <p:cNvPr id="3" name="Content Placeholder 2">
            <a:extLst>
              <a:ext uri="{FF2B5EF4-FFF2-40B4-BE49-F238E27FC236}">
                <a16:creationId xmlns:a16="http://schemas.microsoft.com/office/drawing/2014/main" id="{99AE7663-D24E-455F-BEF6-74BFE02DD7C1}"/>
              </a:ext>
            </a:extLst>
          </p:cNvPr>
          <p:cNvSpPr>
            <a:spLocks noGrp="1"/>
          </p:cNvSpPr>
          <p:nvPr>
            <p:ph idx="1"/>
          </p:nvPr>
        </p:nvSpPr>
        <p:spPr>
          <a:xfrm>
            <a:off x="1224793" y="1828800"/>
            <a:ext cx="9672506" cy="4389120"/>
          </a:xfrm>
        </p:spPr>
        <p:txBody>
          <a:bodyPr>
            <a:normAutofit lnSpcReduction="10000"/>
          </a:bodyPr>
          <a:lstStyle/>
          <a:p>
            <a:pPr marL="0" indent="0">
              <a:buNone/>
            </a:pPr>
            <a:r>
              <a:rPr lang="en-US" sz="1600" dirty="0">
                <a:solidFill>
                  <a:schemeClr val="tx2"/>
                </a:solidFill>
                <a:latin typeface="Century Gothic" panose="020B0502020202020204" pitchFamily="34" charset="0"/>
              </a:rPr>
              <a:t>1. Agriculture, Rural Development, Food and Drug Administration, and Related Agencies;</a:t>
            </a:r>
          </a:p>
          <a:p>
            <a:pPr marL="0" indent="0">
              <a:buNone/>
            </a:pPr>
            <a:r>
              <a:rPr lang="en-US" sz="1600" dirty="0">
                <a:solidFill>
                  <a:schemeClr val="tx2"/>
                </a:solidFill>
                <a:latin typeface="Century Gothic" panose="020B0502020202020204" pitchFamily="34" charset="0"/>
              </a:rPr>
              <a:t>2. Commerce, Justice, Science, and Related Agencies;</a:t>
            </a:r>
          </a:p>
          <a:p>
            <a:pPr marL="0" indent="0">
              <a:buNone/>
            </a:pPr>
            <a:r>
              <a:rPr lang="en-US" sz="1600" dirty="0">
                <a:solidFill>
                  <a:schemeClr val="tx2"/>
                </a:solidFill>
                <a:latin typeface="Century Gothic" panose="020B0502020202020204" pitchFamily="34" charset="0"/>
              </a:rPr>
              <a:t>3. Defense;</a:t>
            </a:r>
          </a:p>
          <a:p>
            <a:pPr marL="0" indent="0">
              <a:buNone/>
            </a:pPr>
            <a:r>
              <a:rPr lang="en-US" sz="1600" dirty="0">
                <a:solidFill>
                  <a:schemeClr val="tx2"/>
                </a:solidFill>
                <a:latin typeface="Century Gothic" panose="020B0502020202020204" pitchFamily="34" charset="0"/>
              </a:rPr>
              <a:t>4. Energy and Water Development, and Related Agencies;</a:t>
            </a:r>
          </a:p>
          <a:p>
            <a:pPr marL="0" indent="0">
              <a:buNone/>
            </a:pPr>
            <a:r>
              <a:rPr lang="en-US" sz="1600" dirty="0">
                <a:solidFill>
                  <a:schemeClr val="tx2"/>
                </a:solidFill>
                <a:latin typeface="Century Gothic" panose="020B0502020202020204" pitchFamily="34" charset="0"/>
              </a:rPr>
              <a:t>5. Financial Services and General Government;</a:t>
            </a:r>
          </a:p>
          <a:p>
            <a:pPr marL="0" indent="0">
              <a:buNone/>
            </a:pPr>
            <a:r>
              <a:rPr lang="en-US" sz="1600" dirty="0">
                <a:solidFill>
                  <a:schemeClr val="tx2"/>
                </a:solidFill>
                <a:latin typeface="Century Gothic" panose="020B0502020202020204" pitchFamily="34" charset="0"/>
              </a:rPr>
              <a:t>6. Homeland Security;</a:t>
            </a:r>
          </a:p>
          <a:p>
            <a:pPr marL="0" indent="0">
              <a:buNone/>
            </a:pPr>
            <a:r>
              <a:rPr lang="en-US" sz="1600" dirty="0">
                <a:solidFill>
                  <a:schemeClr val="tx2"/>
                </a:solidFill>
                <a:latin typeface="Century Gothic" panose="020B0502020202020204" pitchFamily="34" charset="0"/>
              </a:rPr>
              <a:t>7. Interior, Environment, and Related Agencies;</a:t>
            </a:r>
          </a:p>
          <a:p>
            <a:pPr marL="0" indent="0">
              <a:buNone/>
            </a:pPr>
            <a:r>
              <a:rPr lang="en-US" sz="1600" dirty="0">
                <a:solidFill>
                  <a:schemeClr val="tx2"/>
                </a:solidFill>
                <a:highlight>
                  <a:srgbClr val="FCFCE8"/>
                </a:highlight>
                <a:latin typeface="Century Gothic" panose="020B0502020202020204" pitchFamily="34" charset="0"/>
              </a:rPr>
              <a:t>8. Labor, Health and Human Services, Education, and Related Agencies (“Labor-H”);</a:t>
            </a:r>
          </a:p>
          <a:p>
            <a:pPr marL="0" indent="0">
              <a:buNone/>
            </a:pPr>
            <a:r>
              <a:rPr lang="en-US" sz="1600" dirty="0">
                <a:solidFill>
                  <a:schemeClr val="tx2"/>
                </a:solidFill>
                <a:latin typeface="Century Gothic" panose="020B0502020202020204" pitchFamily="34" charset="0"/>
              </a:rPr>
              <a:t>9. Legislative Branch;</a:t>
            </a:r>
          </a:p>
          <a:p>
            <a:pPr marL="0" indent="0">
              <a:buNone/>
            </a:pPr>
            <a:r>
              <a:rPr lang="en-US" sz="1600" dirty="0">
                <a:solidFill>
                  <a:schemeClr val="tx2"/>
                </a:solidFill>
                <a:latin typeface="Century Gothic" panose="020B0502020202020204" pitchFamily="34" charset="0"/>
              </a:rPr>
              <a:t>10. Military Construction, Veterans Affairs, and Related Agencies;</a:t>
            </a:r>
          </a:p>
          <a:p>
            <a:pPr marL="0" indent="0">
              <a:buNone/>
            </a:pPr>
            <a:r>
              <a:rPr lang="en-US" sz="1600" dirty="0">
                <a:solidFill>
                  <a:schemeClr val="tx2"/>
                </a:solidFill>
                <a:latin typeface="Century Gothic" panose="020B0502020202020204" pitchFamily="34" charset="0"/>
              </a:rPr>
              <a:t>11. State, Foreign Operations, and Related Programs; and</a:t>
            </a:r>
          </a:p>
          <a:p>
            <a:pPr marL="0" indent="0">
              <a:buNone/>
            </a:pPr>
            <a:r>
              <a:rPr lang="en-US" sz="1600" dirty="0">
                <a:solidFill>
                  <a:schemeClr val="tx2"/>
                </a:solidFill>
                <a:latin typeface="Century Gothic" panose="020B0502020202020204" pitchFamily="34" charset="0"/>
              </a:rPr>
              <a:t>12. Transportation, Housing and Urban Development, and Related Agencies.</a:t>
            </a:r>
          </a:p>
        </p:txBody>
      </p:sp>
      <p:sp>
        <p:nvSpPr>
          <p:cNvPr id="4" name="Slide Number Placeholder 3">
            <a:extLst>
              <a:ext uri="{FF2B5EF4-FFF2-40B4-BE49-F238E27FC236}">
                <a16:creationId xmlns:a16="http://schemas.microsoft.com/office/drawing/2014/main" id="{B8E93F44-787A-4260-8A8D-DF92FA51EDD9}"/>
              </a:ext>
            </a:extLst>
          </p:cNvPr>
          <p:cNvSpPr>
            <a:spLocks noGrp="1"/>
          </p:cNvSpPr>
          <p:nvPr>
            <p:ph type="sldNum" sz="quarter" idx="12"/>
          </p:nvPr>
        </p:nvSpPr>
        <p:spPr/>
        <p:txBody>
          <a:bodyPr/>
          <a:lstStyle/>
          <a:p>
            <a:fld id="{8A7A6979-0714-4377-B894-6BE4C2D6E202}" type="slidenum">
              <a:rPr lang="en-US" smtClean="0"/>
              <a:pPr/>
              <a:t>8</a:t>
            </a:fld>
            <a:endParaRPr lang="en-US" dirty="0"/>
          </a:p>
        </p:txBody>
      </p:sp>
    </p:spTree>
    <p:extLst>
      <p:ext uri="{BB962C8B-B14F-4D97-AF65-F5344CB8AC3E}">
        <p14:creationId xmlns:p14="http://schemas.microsoft.com/office/powerpoint/2010/main" val="306460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A711A-9A38-4F7C-9CE0-9B4A0B4E5E0D}"/>
              </a:ext>
            </a:extLst>
          </p:cNvPr>
          <p:cNvSpPr>
            <a:spLocks noGrp="1"/>
          </p:cNvSpPr>
          <p:nvPr>
            <p:ph type="title"/>
          </p:nvPr>
        </p:nvSpPr>
        <p:spPr/>
        <p:txBody>
          <a:bodyPr/>
          <a:lstStyle/>
          <a:p>
            <a:r>
              <a:rPr lang="en-US" dirty="0"/>
              <a:t>Labor-HHS Appropriations Subcommittees</a:t>
            </a:r>
          </a:p>
        </p:txBody>
      </p:sp>
      <p:sp>
        <p:nvSpPr>
          <p:cNvPr id="3" name="Content Placeholder 2">
            <a:extLst>
              <a:ext uri="{FF2B5EF4-FFF2-40B4-BE49-F238E27FC236}">
                <a16:creationId xmlns:a16="http://schemas.microsoft.com/office/drawing/2014/main" id="{C9E18C8B-3D1B-42E7-B0C9-59301CDA419D}"/>
              </a:ext>
            </a:extLst>
          </p:cNvPr>
          <p:cNvSpPr>
            <a:spLocks noGrp="1"/>
          </p:cNvSpPr>
          <p:nvPr>
            <p:ph idx="1"/>
          </p:nvPr>
        </p:nvSpPr>
        <p:spPr>
          <a:xfrm>
            <a:off x="3197352" y="2065283"/>
            <a:ext cx="5797296" cy="3674746"/>
          </a:xfrm>
        </p:spPr>
        <p:txBody>
          <a:bodyPr>
            <a:normAutofit/>
          </a:bodyPr>
          <a:lstStyle/>
          <a:p>
            <a:r>
              <a:rPr lang="en-US" sz="3200" dirty="0">
                <a:solidFill>
                  <a:schemeClr val="tx2"/>
                </a:solidFill>
                <a:latin typeface="Abadi Extra Light" panose="020B0204020104020204" pitchFamily="34" charset="0"/>
              </a:rPr>
              <a:t>Jurisdiction over:</a:t>
            </a:r>
          </a:p>
          <a:p>
            <a:pPr lvl="1">
              <a:buFont typeface="Wingdings" panose="05000000000000000000" pitchFamily="2" charset="2"/>
              <a:buChar char="Ø"/>
            </a:pPr>
            <a:r>
              <a:rPr lang="en-US" dirty="0">
                <a:solidFill>
                  <a:schemeClr val="tx2"/>
                </a:solidFill>
                <a:latin typeface="Abadi Extra Light" panose="020B0204020104020204" pitchFamily="34" charset="0"/>
              </a:rPr>
              <a:t>SAMHSA</a:t>
            </a:r>
          </a:p>
          <a:p>
            <a:pPr lvl="1">
              <a:buFont typeface="Wingdings" panose="05000000000000000000" pitchFamily="2" charset="2"/>
              <a:buChar char="Ø"/>
            </a:pPr>
            <a:r>
              <a:rPr lang="en-US" dirty="0">
                <a:solidFill>
                  <a:schemeClr val="tx2"/>
                </a:solidFill>
                <a:latin typeface="Abadi Extra Light" panose="020B0204020104020204" pitchFamily="34" charset="0"/>
              </a:rPr>
              <a:t>CDC</a:t>
            </a:r>
          </a:p>
          <a:p>
            <a:pPr lvl="1">
              <a:buFont typeface="Wingdings" panose="05000000000000000000" pitchFamily="2" charset="2"/>
              <a:buChar char="Ø"/>
            </a:pPr>
            <a:r>
              <a:rPr lang="en-US" dirty="0">
                <a:solidFill>
                  <a:schemeClr val="tx2"/>
                </a:solidFill>
                <a:latin typeface="Abadi Extra Light" panose="020B0204020104020204" pitchFamily="34" charset="0"/>
              </a:rPr>
              <a:t>NIH (NIDA, NIAAA, etc.)</a:t>
            </a:r>
          </a:p>
          <a:p>
            <a:pPr lvl="1">
              <a:buFont typeface="Wingdings" panose="05000000000000000000" pitchFamily="2" charset="2"/>
              <a:buChar char="Ø"/>
            </a:pPr>
            <a:r>
              <a:rPr lang="en-US" dirty="0">
                <a:solidFill>
                  <a:schemeClr val="tx2"/>
                </a:solidFill>
                <a:latin typeface="Abadi Extra Light" panose="020B0204020104020204" pitchFamily="34" charset="0"/>
              </a:rPr>
              <a:t>CMS</a:t>
            </a:r>
          </a:p>
          <a:p>
            <a:pPr lvl="1">
              <a:buFont typeface="Wingdings" panose="05000000000000000000" pitchFamily="2" charset="2"/>
              <a:buChar char="Ø"/>
            </a:pPr>
            <a:r>
              <a:rPr lang="en-US" dirty="0">
                <a:solidFill>
                  <a:schemeClr val="tx2"/>
                </a:solidFill>
                <a:latin typeface="Abadi Extra Light" panose="020B0204020104020204" pitchFamily="34" charset="0"/>
              </a:rPr>
              <a:t>FDA</a:t>
            </a:r>
          </a:p>
          <a:p>
            <a:pPr lvl="1">
              <a:buFont typeface="Wingdings" panose="05000000000000000000" pitchFamily="2" charset="2"/>
              <a:buChar char="Ø"/>
            </a:pPr>
            <a:r>
              <a:rPr lang="en-US" dirty="0">
                <a:solidFill>
                  <a:schemeClr val="tx2"/>
                </a:solidFill>
                <a:latin typeface="Abadi Extra Light" panose="020B0204020104020204" pitchFamily="34" charset="0"/>
              </a:rPr>
              <a:t>HRSA</a:t>
            </a:r>
          </a:p>
          <a:p>
            <a:pPr lvl="1">
              <a:buFont typeface="Wingdings" panose="05000000000000000000" pitchFamily="2" charset="2"/>
              <a:buChar char="Ø"/>
            </a:pPr>
            <a:r>
              <a:rPr lang="en-US" dirty="0">
                <a:solidFill>
                  <a:schemeClr val="tx2"/>
                </a:solidFill>
                <a:latin typeface="Abadi Extra Light" panose="020B0204020104020204" pitchFamily="34" charset="0"/>
              </a:rPr>
              <a:t>ACF</a:t>
            </a:r>
          </a:p>
          <a:p>
            <a:pPr lvl="1">
              <a:buFont typeface="Wingdings" panose="05000000000000000000" pitchFamily="2" charset="2"/>
              <a:buChar char="Ø"/>
            </a:pPr>
            <a:r>
              <a:rPr lang="en-US" dirty="0">
                <a:solidFill>
                  <a:schemeClr val="tx2"/>
                </a:solidFill>
                <a:latin typeface="Abadi Extra Light" panose="020B0204020104020204" pitchFamily="34" charset="0"/>
              </a:rPr>
              <a:t>…and more.</a:t>
            </a:r>
          </a:p>
        </p:txBody>
      </p:sp>
      <p:sp>
        <p:nvSpPr>
          <p:cNvPr id="4" name="Slide Number Placeholder 3">
            <a:extLst>
              <a:ext uri="{FF2B5EF4-FFF2-40B4-BE49-F238E27FC236}">
                <a16:creationId xmlns:a16="http://schemas.microsoft.com/office/drawing/2014/main" id="{790778E0-A99C-4BDE-9517-29564CA67222}"/>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1174793292"/>
      </p:ext>
    </p:extLst>
  </p:cSld>
  <p:clrMapOvr>
    <a:masterClrMapping/>
  </p:clrMapOvr>
</p:sld>
</file>

<file path=ppt/theme/theme1.xml><?xml version="1.0" encoding="utf-8"?>
<a:theme xmlns:a="http://schemas.openxmlformats.org/drawingml/2006/main" name="Metropolitan">
  <a:themeElements>
    <a:clrScheme name="Custom 14">
      <a:dk1>
        <a:srgbClr val="F2F2F2"/>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F7536DE41126429422F072FBF3D574" ma:contentTypeVersion="10" ma:contentTypeDescription="Create a new document." ma:contentTypeScope="" ma:versionID="563e03b789b6d8f9abf15e2081b7950c">
  <xsd:schema xmlns:xsd="http://www.w3.org/2001/XMLSchema" xmlns:xs="http://www.w3.org/2001/XMLSchema" xmlns:p="http://schemas.microsoft.com/office/2006/metadata/properties" xmlns:ns2="79bca1ab-297f-4116-b96f-aa6548a49ea9" xmlns:ns3="f5e1cd5c-0876-4f9a-a206-f6129b888838" targetNamespace="http://schemas.microsoft.com/office/2006/metadata/properties" ma:root="true" ma:fieldsID="2fbc643ed545b91597187d1581d4d4a5" ns2:_="" ns3:_="">
    <xsd:import namespace="79bca1ab-297f-4116-b96f-aa6548a49ea9"/>
    <xsd:import namespace="f5e1cd5c-0876-4f9a-a206-f6129b88883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bca1ab-297f-4116-b96f-aa6548a49e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e1cd5c-0876-4f9a-a206-f6129b8888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8AE91F-0775-45F2-B499-72BB5B88BBB0}">
  <ds:schemaRefs>
    <ds:schemaRef ds:uri="http://purl.org/dc/elements/1.1/"/>
    <ds:schemaRef ds:uri="http://schemas.microsoft.com/office/2006/metadata/properties"/>
    <ds:schemaRef ds:uri="f5e1cd5c-0876-4f9a-a206-f6129b888838"/>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79bca1ab-297f-4116-b96f-aa6548a49ea9"/>
    <ds:schemaRef ds:uri="http://www.w3.org/XML/1998/namespace"/>
    <ds:schemaRef ds:uri="http://purl.org/dc/dcmitype/"/>
  </ds:schemaRefs>
</ds:datastoreItem>
</file>

<file path=customXml/itemProps2.xml><?xml version="1.0" encoding="utf-8"?>
<ds:datastoreItem xmlns:ds="http://schemas.openxmlformats.org/officeDocument/2006/customXml" ds:itemID="{79581F7B-44A9-48A6-B893-DEA55C750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bca1ab-297f-4116-b96f-aa6548a49ea9"/>
    <ds:schemaRef ds:uri="f5e1cd5c-0876-4f9a-a206-f6129b8888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25EE8E-0434-4A3B-BA65-F2621BAFAA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131</TotalTime>
  <Words>3160</Words>
  <Application>Microsoft Office PowerPoint</Application>
  <PresentationFormat>Widescreen</PresentationFormat>
  <Paragraphs>977</Paragraphs>
  <Slides>31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31</vt:i4>
      </vt:variant>
    </vt:vector>
  </HeadingPairs>
  <TitlesOfParts>
    <vt:vector size="44" baseType="lpstr">
      <vt:lpstr>Abadi</vt:lpstr>
      <vt:lpstr>Abadi Extra Light</vt:lpstr>
      <vt:lpstr>Arial</vt:lpstr>
      <vt:lpstr>Calibri</vt:lpstr>
      <vt:lpstr>Calibri Light</vt:lpstr>
      <vt:lpstr>Century Gothic</vt:lpstr>
      <vt:lpstr>Cordia New</vt:lpstr>
      <vt:lpstr>Garamond</vt:lpstr>
      <vt:lpstr>Gill Sans MT</vt:lpstr>
      <vt:lpstr>Segoe UI</vt:lpstr>
      <vt:lpstr>Times New Roman</vt:lpstr>
      <vt:lpstr>Wingdings</vt:lpstr>
      <vt:lpstr>Metropolitan</vt:lpstr>
      <vt:lpstr>Federal budget and appropriations for addiction programs</vt:lpstr>
      <vt:lpstr>Topics to Cover</vt:lpstr>
      <vt:lpstr>Overview of</vt:lpstr>
      <vt:lpstr>Role of State Alcohol &amp; Drug Agencies</vt:lpstr>
      <vt:lpstr>Federal Budget and Appropriations Process</vt:lpstr>
      <vt:lpstr>President’s Proposed Budget</vt:lpstr>
      <vt:lpstr>Budget and Appropriations Process</vt:lpstr>
      <vt:lpstr>12 Appropriations Subcommittees with jurisdiction over particular agencies</vt:lpstr>
      <vt:lpstr>Labor-HHS Appropriations Subcommittees</vt:lpstr>
      <vt:lpstr>Final Steps</vt:lpstr>
      <vt:lpstr>FY 2019 funding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FY 2020 Budget</vt:lpstr>
      <vt:lpstr>Delayed FY 2020 budget</vt:lpstr>
      <vt:lpstr>FY ’20 Admin proposal: SAMHSA </vt:lpstr>
      <vt:lpstr>PowerPoint Presentation</vt:lpstr>
      <vt:lpstr>PowerPoint Presentation</vt:lpstr>
      <vt:lpstr>PowerPoint Presentation</vt:lpstr>
      <vt:lpstr>PowerPoint Presentation</vt:lpstr>
      <vt:lpstr>Additional Information</vt:lpstr>
      <vt:lpstr>“Dear Colleague” letter on SAPT BG</vt:lpstr>
      <vt:lpstr>Substance Abuse Prevention and Treatment (SAPT) Block Grant</vt:lpstr>
      <vt:lpstr>Without any significant funding increases over the past decade, the SAPT Block Grant has lost 24% of its purchasing power</vt:lpstr>
      <vt:lpstr>What’s next?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 Update:  Legislation and Appropriations affecting the SUD Field</dc:title>
  <dc:creator>Shalini Wickramatilake</dc:creator>
  <cp:lastModifiedBy>Rob Morrison</cp:lastModifiedBy>
  <cp:revision>7</cp:revision>
  <dcterms:created xsi:type="dcterms:W3CDTF">2019-03-05T18:53:07Z</dcterms:created>
  <dcterms:modified xsi:type="dcterms:W3CDTF">2019-04-09T02:17:21Z</dcterms:modified>
</cp:coreProperties>
</file>