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Lst>
  <p:notesMasterIdLst>
    <p:notesMasterId r:id="rId14"/>
  </p:notesMasterIdLst>
  <p:handoutMasterIdLst>
    <p:handoutMasterId r:id="rId15"/>
  </p:handoutMasterIdLst>
  <p:sldIdLst>
    <p:sldId id="256" r:id="rId4"/>
    <p:sldId id="314" r:id="rId5"/>
    <p:sldId id="308" r:id="rId6"/>
    <p:sldId id="310" r:id="rId7"/>
    <p:sldId id="309" r:id="rId8"/>
    <p:sldId id="316" r:id="rId9"/>
    <p:sldId id="317" r:id="rId10"/>
    <p:sldId id="312" r:id="rId11"/>
    <p:sldId id="318" r:id="rId12"/>
    <p:sldId id="29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8" autoAdjust="0"/>
    <p:restoredTop sz="66624" autoAdjust="0"/>
  </p:normalViewPr>
  <p:slideViewPr>
    <p:cSldViewPr>
      <p:cViewPr varScale="1">
        <p:scale>
          <a:sx n="76" d="100"/>
          <a:sy n="76" d="100"/>
        </p:scale>
        <p:origin x="2718"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8530091471431"/>
          <c:y val="0.202577282006416"/>
          <c:w val="0.81635303311805096"/>
          <c:h val="0.57465247399630603"/>
        </c:manualLayout>
      </c:layout>
      <c:lineChart>
        <c:grouping val="standard"/>
        <c:varyColors val="0"/>
        <c:ser>
          <c:idx val="0"/>
          <c:order val="0"/>
          <c:tx>
            <c:strRef>
              <c:f>Sheet1!$B$1</c:f>
              <c:strCache>
                <c:ptCount val="1"/>
                <c:pt idx="0">
                  <c:v>Number of Patients Receiving MAT Services</c:v>
                </c:pt>
              </c:strCache>
            </c:strRef>
          </c:tx>
          <c:spPr>
            <a:ln w="28575" cap="rnd">
              <a:solidFill>
                <a:schemeClr val="accent2">
                  <a:lumMod val="50000"/>
                </a:schemeClr>
              </a:solidFill>
              <a:round/>
            </a:ln>
            <a:effectLst/>
          </c:spPr>
          <c:marker>
            <c:symbol val="none"/>
          </c:marker>
          <c:dLbls>
            <c:dLbl>
              <c:idx val="0"/>
              <c:layout>
                <c:manualLayout>
                  <c:x val="-8.4541651098533593E-2"/>
                  <c:y val="-4.9606299212598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55-4538-8B4F-79B76DD036F0}"/>
                </c:ext>
              </c:extLst>
            </c:dLbl>
            <c:dLbl>
              <c:idx val="1"/>
              <c:layout>
                <c:manualLayout>
                  <c:x val="-0.12492677211482101"/>
                  <c:y val="-2.64581510644502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55-4538-8B4F-79B76DD036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2017</c:v>
                </c:pt>
                <c:pt idx="1">
                  <c:v>2018</c:v>
                </c:pt>
              </c:numCache>
            </c:numRef>
          </c:cat>
          <c:val>
            <c:numRef>
              <c:f>Sheet1!$B$2:$B$3</c:f>
              <c:numCache>
                <c:formatCode>General</c:formatCode>
                <c:ptCount val="2"/>
                <c:pt idx="0">
                  <c:v>695</c:v>
                </c:pt>
                <c:pt idx="1">
                  <c:v>2221</c:v>
                </c:pt>
              </c:numCache>
            </c:numRef>
          </c:val>
          <c:smooth val="0"/>
          <c:extLst>
            <c:ext xmlns:c16="http://schemas.microsoft.com/office/drawing/2014/chart" uri="{C3380CC4-5D6E-409C-BE32-E72D297353CC}">
              <c16:uniqueId val="{00000002-B955-4538-8B4F-79B76DD036F0}"/>
            </c:ext>
          </c:extLst>
        </c:ser>
        <c:dLbls>
          <c:dLblPos val="t"/>
          <c:showLegendKey val="0"/>
          <c:showVal val="1"/>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323370936"/>
        <c:axId val="323371328"/>
      </c:lineChart>
      <c:catAx>
        <c:axId val="32337093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State Fiscal Year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23371328"/>
        <c:crosses val="autoZero"/>
        <c:auto val="0"/>
        <c:lblAlgn val="ctr"/>
        <c:lblOffset val="100"/>
        <c:noMultiLvlLbl val="0"/>
      </c:catAx>
      <c:valAx>
        <c:axId val="32337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a:solidFill>
                      <a:schemeClr val="tx1"/>
                    </a:solidFill>
                  </a:rPr>
                  <a:t>State-Funded</a:t>
                </a:r>
                <a:r>
                  <a:rPr lang="en-US" sz="1400" b="1" baseline="0">
                    <a:solidFill>
                      <a:schemeClr val="tx1"/>
                    </a:solidFill>
                  </a:rPr>
                  <a:t> Treatment Patients</a:t>
                </a:r>
                <a:endParaRPr lang="en-US" sz="1400" b="1">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2337093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0.42355</cdr:x>
      <cdr:y>0.49861</cdr:y>
    </cdr:from>
    <cdr:to>
      <cdr:x>0.53779</cdr:x>
      <cdr:y>0.57639</cdr:y>
    </cdr:to>
    <cdr:sp macro="" textlink="">
      <cdr:nvSpPr>
        <cdr:cNvPr id="2" name="TextBox 1"/>
        <cdr:cNvSpPr txBox="1"/>
      </cdr:nvSpPr>
      <cdr:spPr>
        <a:xfrm xmlns:a="http://schemas.openxmlformats.org/drawingml/2006/main">
          <a:off x="1836420" y="1367790"/>
          <a:ext cx="495300" cy="213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0.4125</cdr:x>
      <cdr:y>0.53704</cdr:y>
    </cdr:from>
    <cdr:to>
      <cdr:x>0.87449</cdr:x>
      <cdr:y>0.62291</cdr:y>
    </cdr:to>
    <cdr:sp macro="" textlink="">
      <cdr:nvSpPr>
        <cdr:cNvPr id="3" name="TextBox 2"/>
        <cdr:cNvSpPr txBox="1"/>
      </cdr:nvSpPr>
      <cdr:spPr>
        <a:xfrm xmlns:a="http://schemas.openxmlformats.org/drawingml/2006/main">
          <a:off x="2514600" y="2209800"/>
          <a:ext cx="2816291" cy="3533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surpassed goal of 5% increase</a:t>
          </a:r>
        </a:p>
      </cdr:txBody>
    </cdr:sp>
  </cdr:relSizeAnchor>
  <cdr:relSizeAnchor xmlns:cdr="http://schemas.openxmlformats.org/drawingml/2006/chartDrawing">
    <cdr:from>
      <cdr:x>0.39192</cdr:x>
      <cdr:y>0.55417</cdr:y>
    </cdr:from>
    <cdr:to>
      <cdr:x>0.40246</cdr:x>
      <cdr:y>0.57083</cdr:y>
    </cdr:to>
    <cdr:sp macro="" textlink="">
      <cdr:nvSpPr>
        <cdr:cNvPr id="4" name="Oval 3"/>
        <cdr:cNvSpPr/>
      </cdr:nvSpPr>
      <cdr:spPr>
        <a:xfrm xmlns:a="http://schemas.openxmlformats.org/drawingml/2006/main">
          <a:off x="1699260" y="1520190"/>
          <a:ext cx="45720" cy="45719"/>
        </a:xfrm>
        <a:prstGeom xmlns:a="http://schemas.openxmlformats.org/drawingml/2006/main" prst="ellipse">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D0AE4E7-0B26-4FF2-912A-7D7891847F10}" type="datetimeFigureOut">
              <a:rPr lang="en-US" smtClean="0"/>
              <a:t>2/28/2019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5690062-7EFB-4C36-8B8F-F320A40725F2}" type="slidenum">
              <a:rPr lang="en-US" smtClean="0"/>
              <a:t>‹#›</a:t>
            </a:fld>
            <a:endParaRPr lang="en-US"/>
          </a:p>
        </p:txBody>
      </p:sp>
    </p:spTree>
    <p:extLst>
      <p:ext uri="{BB962C8B-B14F-4D97-AF65-F5344CB8AC3E}">
        <p14:creationId xmlns:p14="http://schemas.microsoft.com/office/powerpoint/2010/main" val="28199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89EB8D7-9DB0-40E7-827F-46BBDC0E9CF2}" type="datetimeFigureOut">
              <a:rPr lang="en-US" smtClean="0"/>
              <a:t>2/28/2019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D000696-F4F2-4C24-8AED-D60415DF3B27}" type="slidenum">
              <a:rPr lang="en-US" smtClean="0"/>
              <a:t>‹#›</a:t>
            </a:fld>
            <a:endParaRPr lang="en-US"/>
          </a:p>
        </p:txBody>
      </p:sp>
    </p:spTree>
    <p:extLst>
      <p:ext uri="{BB962C8B-B14F-4D97-AF65-F5344CB8AC3E}">
        <p14:creationId xmlns:p14="http://schemas.microsoft.com/office/powerpoint/2010/main" val="190380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00696-F4F2-4C24-8AED-D60415DF3B27}" type="slidenum">
              <a:rPr lang="en-US" smtClean="0"/>
              <a:t>1</a:t>
            </a:fld>
            <a:endParaRPr lang="en-US"/>
          </a:p>
        </p:txBody>
      </p:sp>
    </p:spTree>
    <p:extLst>
      <p:ext uri="{BB962C8B-B14F-4D97-AF65-F5344CB8AC3E}">
        <p14:creationId xmlns:p14="http://schemas.microsoft.com/office/powerpoint/2010/main" val="161085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057C8FC-01B2-7C48-9382-46520D7E5350}" type="slidenum">
              <a:rPr lang="en-US" smtClean="0"/>
              <a:t>10</a:t>
            </a:fld>
            <a:endParaRPr lang="en-US"/>
          </a:p>
        </p:txBody>
      </p:sp>
    </p:spTree>
    <p:extLst>
      <p:ext uri="{BB962C8B-B14F-4D97-AF65-F5344CB8AC3E}">
        <p14:creationId xmlns:p14="http://schemas.microsoft.com/office/powerpoint/2010/main" val="19178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Ultimately our vision is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rPr>
              <a:t>South Carolina will have a stable, competent, multidisciplinary workforce that is qualified and adequate in number to ensure effective prevention, intervention, treatment and recovery services for substance use disorders.</a:t>
            </a:r>
          </a:p>
          <a:p>
            <a:endParaRPr lang="en-US" dirty="0"/>
          </a:p>
          <a:p>
            <a:endParaRPr lang="en-US" dirty="0"/>
          </a:p>
        </p:txBody>
      </p:sp>
      <p:sp>
        <p:nvSpPr>
          <p:cNvPr id="4" name="Slide Number Placeholder 3"/>
          <p:cNvSpPr>
            <a:spLocks noGrp="1"/>
          </p:cNvSpPr>
          <p:nvPr>
            <p:ph type="sldNum" sz="quarter" idx="10"/>
          </p:nvPr>
        </p:nvSpPr>
        <p:spPr/>
        <p:txBody>
          <a:bodyPr/>
          <a:lstStyle/>
          <a:p>
            <a:fld id="{1D000696-F4F2-4C24-8AED-D60415DF3B2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4307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seen over a 200 percent increase in the last year in the number of</a:t>
            </a:r>
            <a:r>
              <a:rPr lang="en-US" sz="1200" kern="1200" baseline="0" dirty="0">
                <a:solidFill>
                  <a:schemeClr val="tx1"/>
                </a:solidFill>
                <a:effectLst/>
                <a:latin typeface="+mn-lt"/>
                <a:ea typeface="+mn-ea"/>
                <a:cs typeface="+mn-cs"/>
              </a:rPr>
              <a:t> patients we are supporting financially to receive the evidence-based treatment for opioid use disorder.  These are uninsured patients who would likely not otherwise receive high quality care.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75000"/>
                    <a:lumOff val="25000"/>
                  </a:schemeClr>
                </a:solidFill>
              </a:rPr>
              <a:t>There are currently 300,000 people in recovery in the State of South Carolina</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00696-F4F2-4C24-8AED-D60415DF3B27}" type="slidenum">
              <a:rPr lang="en-US" smtClean="0"/>
              <a:t>3</a:t>
            </a:fld>
            <a:endParaRPr lang="en-US"/>
          </a:p>
        </p:txBody>
      </p:sp>
    </p:spTree>
    <p:extLst>
      <p:ext uri="{BB962C8B-B14F-4D97-AF65-F5344CB8AC3E}">
        <p14:creationId xmlns:p14="http://schemas.microsoft.com/office/powerpoint/2010/main" val="123333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7C8FC-01B2-7C48-9382-46520D7E5350}" type="slidenum">
              <a:rPr lang="en-US" smtClean="0"/>
              <a:t>4</a:t>
            </a:fld>
            <a:endParaRPr lang="en-US"/>
          </a:p>
        </p:txBody>
      </p:sp>
    </p:spTree>
    <p:extLst>
      <p:ext uri="{BB962C8B-B14F-4D97-AF65-F5344CB8AC3E}">
        <p14:creationId xmlns:p14="http://schemas.microsoft.com/office/powerpoint/2010/main" val="15646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000696-F4F2-4C24-8AED-D60415DF3B27}" type="slidenum">
              <a:rPr lang="en-US" smtClean="0"/>
              <a:t>5</a:t>
            </a:fld>
            <a:endParaRPr lang="en-US"/>
          </a:p>
        </p:txBody>
      </p:sp>
    </p:spTree>
    <p:extLst>
      <p:ext uri="{BB962C8B-B14F-4D97-AF65-F5344CB8AC3E}">
        <p14:creationId xmlns:p14="http://schemas.microsoft.com/office/powerpoint/2010/main" val="123333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0696-F4F2-4C24-8AED-D60415DF3B27}" type="slidenum">
              <a:rPr lang="en-US" smtClean="0"/>
              <a:t>6</a:t>
            </a:fld>
            <a:endParaRPr lang="en-US"/>
          </a:p>
        </p:txBody>
      </p:sp>
    </p:spTree>
    <p:extLst>
      <p:ext uri="{BB962C8B-B14F-4D97-AF65-F5344CB8AC3E}">
        <p14:creationId xmlns:p14="http://schemas.microsoft.com/office/powerpoint/2010/main" val="206647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Matters. </a:t>
            </a:r>
          </a:p>
          <a:p>
            <a:pPr>
              <a:buFont typeface="Arial" pitchFamily="34" charset="0"/>
              <a:buChar char="•"/>
              <a:defRPr/>
            </a:pPr>
            <a:r>
              <a:rPr lang="en-US" dirty="0"/>
              <a:t>Language is the key to changing the way people with substance use disorders see themselves and the way they are seen by others.</a:t>
            </a:r>
          </a:p>
          <a:p>
            <a:pPr>
              <a:buFont typeface="Arial" pitchFamily="34" charset="0"/>
              <a:buChar char="•"/>
              <a:defRPr/>
            </a:pPr>
            <a:r>
              <a:rPr lang="en-US" baseline="0" dirty="0"/>
              <a:t>We can use language to start to bring equity to people and to a disease state that for so long has been marginalized and criminalized. </a:t>
            </a:r>
            <a:endParaRPr lang="en-US" dirty="0"/>
          </a:p>
          <a:p>
            <a:pPr>
              <a:buFont typeface="Arial" pitchFamily="34" charset="0"/>
              <a:buChar char="•"/>
              <a:defRPr/>
            </a:pPr>
            <a:r>
              <a:rPr lang="en-US" dirty="0"/>
              <a:t>Changing language is a way to personally and culturally close one chapter in our history and open another. And</a:t>
            </a:r>
            <a:r>
              <a:rPr lang="en-US" baseline="0" dirty="0"/>
              <a:t> that’s a big part of this campaign</a:t>
            </a:r>
          </a:p>
          <a:p>
            <a:pPr>
              <a:buFont typeface="Arial" pitchFamily="34" charset="0"/>
              <a:buNone/>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term “substance abuse” for example is</a:t>
            </a:r>
            <a:r>
              <a:rPr lang="en-US" baseline="0" dirty="0"/>
              <a:t> judgmental, stigmatizing and behavioral not medical. Most importantly “abuse” is associated, by the general public,  with “Domestic Abuse” and “Child Abuse” neither of which have positive connotations. Additionally, folks with a Substance Use Disorder did not abuse their drugs, they treated them like the important things they were to them at the time.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With prescription medications the more accurate term is “misuse”. With the implementation of DSM V  “Substance Abuse and Dependence” have been replaced with “Substance Use Disorder” which is a more neutral,  medically appropriate term. You can also point out they distinction between addiction and dependence especially with opioids.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All of these are terms that you see here on the slide with the possible</a:t>
            </a:r>
            <a:r>
              <a:rPr lang="en-US" baseline="0" dirty="0"/>
              <a:t> exception of “they are in denial” are not used in reference to any other chronic medical condition.  They are all stigmatizing and are in line with the paradigm of Substance Use Disorder being “willful misconduct” (or behavioral) versus medical.  We use this cheat sheet in my office a lot with new staff to change the </a:t>
            </a:r>
            <a:r>
              <a:rPr lang="en-US" baseline="0" dirty="0" err="1"/>
              <a:t>antiquuated</a:t>
            </a:r>
            <a:r>
              <a:rPr lang="en-US" baseline="0" dirty="0"/>
              <a:t> language norms that we bring to this work. </a:t>
            </a: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a:buFont typeface="Arial"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E35FF586-099D-4E5A-A418-A132F0F45455}" type="slidenum">
              <a:rPr lang="en-US" smtClean="0"/>
              <a:t>7</a:t>
            </a:fld>
            <a:endParaRPr lang="en-US"/>
          </a:p>
        </p:txBody>
      </p:sp>
    </p:spTree>
    <p:extLst>
      <p:ext uri="{BB962C8B-B14F-4D97-AF65-F5344CB8AC3E}">
        <p14:creationId xmlns:p14="http://schemas.microsoft.com/office/powerpoint/2010/main" val="375412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1">
              <a:buFont typeface="Wingdings" charset="2"/>
              <a:buChar char="§"/>
            </a:pPr>
            <a:endParaRPr lang="en-US" baseline="0" dirty="0">
              <a:solidFill>
                <a:schemeClr val="tx1">
                  <a:lumMod val="75000"/>
                  <a:lumOff val="25000"/>
                </a:schemeClr>
              </a:solidFill>
              <a:effectLst/>
            </a:endParaRPr>
          </a:p>
          <a:p>
            <a:pPr lvl="1">
              <a:buFont typeface="Wingdings" charset="2"/>
              <a:buNone/>
            </a:pPr>
            <a:endParaRPr lang="en-US" baseline="0" dirty="0">
              <a:solidFill>
                <a:schemeClr val="tx1">
                  <a:lumMod val="75000"/>
                  <a:lumOff val="25000"/>
                </a:schemeClr>
              </a:solidFill>
              <a:effectLst/>
            </a:endParaRPr>
          </a:p>
          <a:p>
            <a:pPr lvl="1">
              <a:buFont typeface="Wingdings" charset="2"/>
              <a:buChar char="§"/>
            </a:pPr>
            <a:endParaRPr lang="en-US" baseline="0" dirty="0">
              <a:solidFill>
                <a:schemeClr val="tx1">
                  <a:lumMod val="75000"/>
                  <a:lumOff val="25000"/>
                </a:schemeClr>
              </a:solidFill>
              <a:effectLst/>
            </a:endParaRPr>
          </a:p>
          <a:p>
            <a:pPr lvl="1">
              <a:buFont typeface="Wingdings" charset="2"/>
              <a:buNone/>
            </a:pPr>
            <a:endParaRPr lang="en-US" baseline="0" dirty="0">
              <a:solidFill>
                <a:schemeClr val="tx1">
                  <a:lumMod val="75000"/>
                  <a:lumOff val="25000"/>
                </a:schemeClr>
              </a:solidFill>
              <a:effectLst/>
            </a:endParaRPr>
          </a:p>
        </p:txBody>
      </p:sp>
      <p:sp>
        <p:nvSpPr>
          <p:cNvPr id="4" name="Slide Number Placeholder 3"/>
          <p:cNvSpPr>
            <a:spLocks noGrp="1"/>
          </p:cNvSpPr>
          <p:nvPr>
            <p:ph type="sldNum" sz="quarter" idx="10"/>
          </p:nvPr>
        </p:nvSpPr>
        <p:spPr/>
        <p:txBody>
          <a:bodyPr/>
          <a:lstStyle/>
          <a:p>
            <a:fld id="{869C9DA7-17A7-8F44-B6A3-4DBADC35B281}" type="slidenum">
              <a:rPr lang="en-US" smtClean="0"/>
              <a:t>8</a:t>
            </a:fld>
            <a:endParaRPr lang="en-US"/>
          </a:p>
        </p:txBody>
      </p:sp>
    </p:spTree>
    <p:extLst>
      <p:ext uri="{BB962C8B-B14F-4D97-AF65-F5344CB8AC3E}">
        <p14:creationId xmlns:p14="http://schemas.microsoft.com/office/powerpoint/2010/main" val="388228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a:t>
            </a:r>
            <a:r>
              <a:rPr lang="en-US" dirty="0">
                <a:solidFill>
                  <a:schemeClr val="tx1">
                    <a:lumMod val="75000"/>
                    <a:lumOff val="25000"/>
                  </a:schemeClr>
                </a:solidFill>
              </a:rPr>
              <a:t>currently 23 million people in recovery in the United States</a:t>
            </a:r>
          </a:p>
          <a:p>
            <a:r>
              <a:rPr lang="en-US" dirty="0">
                <a:solidFill>
                  <a:schemeClr val="tx1">
                    <a:lumMod val="75000"/>
                    <a:lumOff val="25000"/>
                  </a:schemeClr>
                </a:solidFill>
              </a:rPr>
              <a:t>There are currently 300,000 people in recovery in the State of South Carolina</a:t>
            </a:r>
          </a:p>
          <a:p>
            <a:pPr fontAlgn="base"/>
            <a:r>
              <a:rPr lang="en-US" dirty="0"/>
              <a:t> </a:t>
            </a:r>
            <a:br>
              <a:rPr lang="en-US" dirty="0"/>
            </a:br>
            <a:r>
              <a:rPr lang="en-US" dirty="0"/>
              <a:t>When we think about recovery communities in rural areas, it’s easy to imagine how stigma, and cold-shoulders in tight-knit villages could have some negative consequences for these folks who are especially vulnerable. </a:t>
            </a:r>
          </a:p>
        </p:txBody>
      </p:sp>
      <p:sp>
        <p:nvSpPr>
          <p:cNvPr id="4" name="Slide Number Placeholder 3"/>
          <p:cNvSpPr>
            <a:spLocks noGrp="1"/>
          </p:cNvSpPr>
          <p:nvPr>
            <p:ph type="sldNum" sz="quarter" idx="10"/>
          </p:nvPr>
        </p:nvSpPr>
        <p:spPr/>
        <p:txBody>
          <a:bodyPr/>
          <a:lstStyle/>
          <a:p>
            <a:fld id="{BD4D89DB-C5D0-FB42-A59D-16CA901FB6E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5802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D47E66F-D859-4393-B29A-DB4A51CF204A}" type="datetimeFigureOut">
              <a:rPr lang="en-US" smtClean="0"/>
              <a:t>2/28/2019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9AC1EE7-10B9-4824-8F3F-9D2D7E2FF0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8241225" y="6224187"/>
            <a:ext cx="438652" cy="432955"/>
          </a:xfrm>
          <a:prstGeom prst="rect">
            <a:avLst/>
          </a:prstGeom>
        </p:spPr>
      </p:pic>
    </p:spTree>
    <p:extLst>
      <p:ext uri="{BB962C8B-B14F-4D97-AF65-F5344CB8AC3E}">
        <p14:creationId xmlns:p14="http://schemas.microsoft.com/office/powerpoint/2010/main" val="35535989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9FB8CD"/>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9AC1EE7-10B9-4824-8F3F-9D2D7E2FF0B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73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2781151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274335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093435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D47E66F-D859-4393-B29A-DB4A51CF204A}" type="datetimeFigureOut">
              <a:rPr lang="en-US" smtClean="0">
                <a:solidFill>
                  <a:srgbClr val="9FB8CD"/>
                </a:solidFill>
              </a:rPr>
              <a:pPr/>
              <a:t>2/28/2019</a:t>
            </a:fld>
            <a:endParaRPr lang="en-US">
              <a:solidFill>
                <a:srgbClr val="9FB8CD"/>
              </a:solidFill>
            </a:endParaRPr>
          </a:p>
        </p:txBody>
      </p:sp>
      <p:sp>
        <p:nvSpPr>
          <p:cNvPr id="27" name="Slide Number Placeholder 26"/>
          <p:cNvSpPr>
            <a:spLocks noGrp="1"/>
          </p:cNvSpPr>
          <p:nvPr>
            <p:ph type="sldNum" sz="quarter" idx="11"/>
          </p:nvPr>
        </p:nvSpPr>
        <p:spPr/>
        <p:txBody>
          <a:bodyPr rtlCol="0"/>
          <a:lstStyle/>
          <a:p>
            <a:fld id="{89AC1EE7-10B9-4824-8F3F-9D2D7E2FF0B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9FB8CD"/>
              </a:solidFill>
            </a:endParaRPr>
          </a:p>
        </p:txBody>
      </p:sp>
    </p:spTree>
    <p:extLst>
      <p:ext uri="{BB962C8B-B14F-4D97-AF65-F5344CB8AC3E}">
        <p14:creationId xmlns:p14="http://schemas.microsoft.com/office/powerpoint/2010/main" val="424540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9FB8CD"/>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156328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3" name="Footer Placeholder 2"/>
          <p:cNvSpPr>
            <a:spLocks noGrp="1"/>
          </p:cNvSpPr>
          <p:nvPr>
            <p:ph type="ftr" sz="quarter" idx="11"/>
          </p:nvPr>
        </p:nvSpPr>
        <p:spPr/>
        <p:txBody>
          <a:bodyPr/>
          <a:lstStyle/>
          <a:p>
            <a:endParaRPr lang="en-US">
              <a:solidFill>
                <a:srgbClr val="9FB8CD"/>
              </a:solidFill>
            </a:endParaRPr>
          </a:p>
        </p:txBody>
      </p:sp>
      <p:sp>
        <p:nvSpPr>
          <p:cNvPr id="4" name="Slide Number Placeholder 3"/>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46819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1533887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1025623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338049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1518197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89AC1EE7-10B9-4824-8F3F-9D2D7E2FF0BC}" type="slidenum">
              <a:rPr lang="en-US" smtClean="0"/>
              <a:pPr/>
              <a:t>‹#›</a:t>
            </a:fld>
            <a:endParaRPr lang="en-US"/>
          </a:p>
        </p:txBody>
      </p:sp>
    </p:spTree>
    <p:extLst>
      <p:ext uri="{BB962C8B-B14F-4D97-AF65-F5344CB8AC3E}">
        <p14:creationId xmlns:p14="http://schemas.microsoft.com/office/powerpoint/2010/main" val="308196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9FB8CD"/>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9AC1EE7-10B9-4824-8F3F-9D2D7E2FF0B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55118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4199063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6171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4054017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D47E66F-D859-4393-B29A-DB4A51CF204A}" type="datetimeFigureOut">
              <a:rPr lang="en-US" smtClean="0">
                <a:solidFill>
                  <a:srgbClr val="9FB8CD"/>
                </a:solidFill>
              </a:rPr>
              <a:pPr/>
              <a:t>2/28/2019</a:t>
            </a:fld>
            <a:endParaRPr lang="en-US">
              <a:solidFill>
                <a:srgbClr val="9FB8CD"/>
              </a:solidFill>
            </a:endParaRPr>
          </a:p>
        </p:txBody>
      </p:sp>
      <p:sp>
        <p:nvSpPr>
          <p:cNvPr id="27" name="Slide Number Placeholder 26"/>
          <p:cNvSpPr>
            <a:spLocks noGrp="1"/>
          </p:cNvSpPr>
          <p:nvPr>
            <p:ph type="sldNum" sz="quarter" idx="11"/>
          </p:nvPr>
        </p:nvSpPr>
        <p:spPr/>
        <p:txBody>
          <a:bodyPr rtlCol="0"/>
          <a:lstStyle/>
          <a:p>
            <a:fld id="{89AC1EE7-10B9-4824-8F3F-9D2D7E2FF0B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9FB8CD"/>
              </a:solidFill>
            </a:endParaRPr>
          </a:p>
        </p:txBody>
      </p:sp>
    </p:spTree>
    <p:extLst>
      <p:ext uri="{BB962C8B-B14F-4D97-AF65-F5344CB8AC3E}">
        <p14:creationId xmlns:p14="http://schemas.microsoft.com/office/powerpoint/2010/main" val="275462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47E66F-D859-4393-B29A-DB4A51CF204A}"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9FB8CD"/>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943795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3" name="Footer Placeholder 2"/>
          <p:cNvSpPr>
            <a:spLocks noGrp="1"/>
          </p:cNvSpPr>
          <p:nvPr>
            <p:ph type="ftr" sz="quarter" idx="11"/>
          </p:nvPr>
        </p:nvSpPr>
        <p:spPr/>
        <p:txBody>
          <a:bodyPr/>
          <a:lstStyle/>
          <a:p>
            <a:endParaRPr lang="en-US">
              <a:solidFill>
                <a:srgbClr val="9FB8CD"/>
              </a:solidFill>
            </a:endParaRPr>
          </a:p>
        </p:txBody>
      </p:sp>
      <p:sp>
        <p:nvSpPr>
          <p:cNvPr id="4" name="Slide Number Placeholder 3"/>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3801905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98251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6" name="Footer Placeholder 5"/>
          <p:cNvSpPr>
            <a:spLocks noGrp="1"/>
          </p:cNvSpPr>
          <p:nvPr>
            <p:ph type="ftr" sz="quarter" idx="11"/>
          </p:nvPr>
        </p:nvSpPr>
        <p:spPr/>
        <p:txBody>
          <a:bodyPr/>
          <a:lstStyle/>
          <a:p>
            <a:endParaRPr lang="en-US">
              <a:solidFill>
                <a:srgbClr val="9FB8CD"/>
              </a:solidFill>
            </a:endParaRPr>
          </a:p>
        </p:txBody>
      </p:sp>
      <p:sp>
        <p:nvSpPr>
          <p:cNvPr id="7" name="Slide Number Placeholder 6"/>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1365611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2217289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5" name="Footer Placeholder 4"/>
          <p:cNvSpPr>
            <a:spLocks noGrp="1"/>
          </p:cNvSpPr>
          <p:nvPr>
            <p:ph type="ftr" sz="quarter" idx="11"/>
          </p:nvPr>
        </p:nvSpPr>
        <p:spPr/>
        <p:txBody>
          <a:bodyPr/>
          <a:lstStyle/>
          <a:p>
            <a:endParaRPr lang="en-US">
              <a:solidFill>
                <a:srgbClr val="9FB8CD"/>
              </a:solidFill>
            </a:endParaRPr>
          </a:p>
        </p:txBody>
      </p:sp>
      <p:sp>
        <p:nvSpPr>
          <p:cNvPr id="6" name="Slide Number Placeholder 5"/>
          <p:cNvSpPr>
            <a:spLocks noGrp="1"/>
          </p:cNvSpPr>
          <p:nvPr>
            <p:ph type="sldNum" sz="quarter" idx="12"/>
          </p:nvPr>
        </p:nvSpPr>
        <p:spPr/>
        <p:txBody>
          <a:bodyPr/>
          <a:lstStyle/>
          <a:p>
            <a:fld id="{89AC1EE7-10B9-4824-8F3F-9D2D7E2FF0BC}" type="slidenum">
              <a:rPr lang="en-US" smtClean="0"/>
              <a:pPr/>
              <a:t>‹#›</a:t>
            </a:fld>
            <a:endParaRPr lang="en-US"/>
          </a:p>
        </p:txBody>
      </p:sp>
    </p:spTree>
    <p:extLst>
      <p:ext uri="{BB962C8B-B14F-4D97-AF65-F5344CB8AC3E}">
        <p14:creationId xmlns:p14="http://schemas.microsoft.com/office/powerpoint/2010/main" val="2429953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89AC1EE7-10B9-4824-8F3F-9D2D7E2FF0BC}" type="slidenum">
              <a:rPr lang="en-US" smtClean="0"/>
              <a:pPr/>
              <a:t>‹#›</a:t>
            </a:fld>
            <a:endParaRPr lang="en-US"/>
          </a:p>
        </p:txBody>
      </p:sp>
    </p:spTree>
    <p:extLst>
      <p:ext uri="{BB962C8B-B14F-4D97-AF65-F5344CB8AC3E}">
        <p14:creationId xmlns:p14="http://schemas.microsoft.com/office/powerpoint/2010/main" val="1982409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89AC1EE7-10B9-4824-8F3F-9D2D7E2FF0BC}" type="slidenum">
              <a:rPr lang="en-US" smtClean="0"/>
              <a:pPr/>
              <a:t>‹#›</a:t>
            </a:fld>
            <a:endParaRPr lang="en-US"/>
          </a:p>
        </p:txBody>
      </p:sp>
    </p:spTree>
    <p:extLst>
      <p:ext uri="{BB962C8B-B14F-4D97-AF65-F5344CB8AC3E}">
        <p14:creationId xmlns:p14="http://schemas.microsoft.com/office/powerpoint/2010/main" val="58488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D47E66F-D859-4393-B29A-DB4A51CF204A}" type="datetimeFigureOut">
              <a:rPr lang="en-US" smtClean="0"/>
              <a:t>2/28/2019</a:t>
            </a:fld>
            <a:endParaRPr lang="en-US"/>
          </a:p>
        </p:txBody>
      </p:sp>
      <p:sp>
        <p:nvSpPr>
          <p:cNvPr id="27" name="Slide Number Placeholder 26"/>
          <p:cNvSpPr>
            <a:spLocks noGrp="1"/>
          </p:cNvSpPr>
          <p:nvPr>
            <p:ph type="sldNum" sz="quarter" idx="11"/>
          </p:nvPr>
        </p:nvSpPr>
        <p:spPr/>
        <p:txBody>
          <a:bodyPr rtlCol="0"/>
          <a:lstStyle/>
          <a:p>
            <a:fld id="{89AC1EE7-10B9-4824-8F3F-9D2D7E2FF0B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D47E66F-D859-4393-B29A-DB4A51CF204A}" type="datetimeFigureOut">
              <a:rPr lang="en-US" smtClean="0"/>
              <a:t>2/28/2019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9AC1EE7-10B9-4824-8F3F-9D2D7E2FF0B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7E66F-D859-4393-B29A-DB4A51CF204A}"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D47E66F-D859-4393-B29A-DB4A51CF204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47E66F-D859-4393-B29A-DB4A51CF204A}"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C1EE7-10B9-4824-8F3F-9D2D7E2FF0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47E66F-D859-4393-B29A-DB4A51CF204A}" type="datetimeFigureOut">
              <a:rPr lang="en-US" smtClean="0"/>
              <a:t>2/28/2019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9AC1EE7-10B9-4824-8F3F-9D2D7E2FF0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9FB8CD"/>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9AC1EE7-10B9-4824-8F3F-9D2D7E2FF0BC}" type="slidenum">
              <a:rPr lang="en-US" smtClean="0"/>
              <a:pPr/>
              <a:t>‹#›</a:t>
            </a:fld>
            <a:endParaRPr lang="en-US"/>
          </a:p>
        </p:txBody>
      </p:sp>
    </p:spTree>
    <p:extLst>
      <p:ext uri="{BB962C8B-B14F-4D97-AF65-F5344CB8AC3E}">
        <p14:creationId xmlns:p14="http://schemas.microsoft.com/office/powerpoint/2010/main" val="1117702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D47E66F-D859-4393-B29A-DB4A51CF204A}" type="datetimeFigureOut">
              <a:rPr lang="en-US" smtClean="0">
                <a:solidFill>
                  <a:srgbClr val="9FB8CD"/>
                </a:solidFill>
              </a:rPr>
              <a:pPr/>
              <a:t>2/28/2019</a:t>
            </a:fld>
            <a:endParaRPr lang="en-US">
              <a:solidFill>
                <a:srgbClr val="9FB8CD"/>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9FB8CD"/>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9AC1EE7-10B9-4824-8F3F-9D2D7E2FF0BC}" type="slidenum">
              <a:rPr lang="en-US" smtClean="0"/>
              <a:pPr/>
              <a:t>‹#›</a:t>
            </a:fld>
            <a:endParaRPr lang="en-US"/>
          </a:p>
        </p:txBody>
      </p:sp>
    </p:spTree>
    <p:extLst>
      <p:ext uri="{BB962C8B-B14F-4D97-AF65-F5344CB8AC3E}">
        <p14:creationId xmlns:p14="http://schemas.microsoft.com/office/powerpoint/2010/main" val="260604004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 y="1600200"/>
            <a:ext cx="9143999" cy="1470025"/>
          </a:xfrm>
        </p:spPr>
        <p:txBody>
          <a:bodyPr>
            <a:noAutofit/>
          </a:bodyPr>
          <a:lstStyle/>
          <a:p>
            <a:pPr algn="ctr">
              <a:lnSpc>
                <a:spcPct val="50000"/>
              </a:lnSpc>
            </a:pPr>
            <a:r>
              <a:rPr lang="en-US" sz="3100" dirty="0">
                <a:latin typeface="Times New Roman" panose="02020603050405020304" pitchFamily="18" charset="0"/>
                <a:cs typeface="Times New Roman" panose="02020603050405020304" pitchFamily="18" charset="0"/>
              </a:rPr>
              <a:t>South Carolina Department of Alcohol </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and Other Drug Abuse Services</a:t>
            </a: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Recovery Services &amp; Work with FAVOR SC </a:t>
            </a:r>
            <a:endParaRPr lang="en-US" sz="3200" dirty="0">
              <a:latin typeface="Times New Roman" panose="02020603050405020304" pitchFamily="18" charset="0"/>
              <a:cs typeface="Times New Roman" panose="02020603050405020304" pitchFamily="18" charset="0"/>
            </a:endParaRPr>
          </a:p>
        </p:txBody>
      </p:sp>
      <p:pic>
        <p:nvPicPr>
          <p:cNvPr id="5" name="Picture 2" descr="C:\Users\sgoldsby\Desktop\S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9160043" cy="104431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600" y="4701917"/>
            <a:ext cx="3505200" cy="1483514"/>
          </a:xfrm>
          <a:prstGeom prst="rect">
            <a:avLst/>
          </a:prstGeom>
        </p:spPr>
      </p:pic>
    </p:spTree>
    <p:extLst>
      <p:ext uri="{BB962C8B-B14F-4D97-AF65-F5344CB8AC3E}">
        <p14:creationId xmlns:p14="http://schemas.microsoft.com/office/powerpoint/2010/main" val="15731096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5969" y="3339579"/>
            <a:ext cx="3110147" cy="2377574"/>
          </a:xfrm>
          <a:prstGeom prst="rect">
            <a:avLst/>
          </a:prstGeom>
          <a:noFill/>
        </p:spPr>
        <p:txBody>
          <a:bodyPr wrap="none" rtlCol="0">
            <a:spAutoFit/>
          </a:bodyPr>
          <a:lstStyle/>
          <a:p>
            <a:pPr>
              <a:lnSpc>
                <a:spcPct val="150000"/>
              </a:lnSpc>
            </a:pPr>
            <a:r>
              <a:rPr lang="en-US" sz="1500" dirty="0">
                <a:solidFill>
                  <a:schemeClr val="bg1"/>
                </a:solidFill>
              </a:rPr>
              <a:t>Twelve Step Groups (A.A./N.A)</a:t>
            </a:r>
          </a:p>
          <a:p>
            <a:pPr>
              <a:lnSpc>
                <a:spcPct val="150000"/>
              </a:lnSpc>
            </a:pPr>
            <a:r>
              <a:rPr lang="en-US" sz="1500" dirty="0">
                <a:solidFill>
                  <a:schemeClr val="bg1"/>
                </a:solidFill>
              </a:rPr>
              <a:t>Church-Based Groups</a:t>
            </a:r>
          </a:p>
          <a:p>
            <a:pPr>
              <a:lnSpc>
                <a:spcPct val="150000"/>
              </a:lnSpc>
            </a:pPr>
            <a:r>
              <a:rPr lang="en-US" sz="1500" dirty="0">
                <a:solidFill>
                  <a:schemeClr val="bg1"/>
                </a:solidFill>
              </a:rPr>
              <a:t>Outpatient Treatment</a:t>
            </a:r>
          </a:p>
          <a:p>
            <a:pPr>
              <a:lnSpc>
                <a:spcPct val="150000"/>
              </a:lnSpc>
            </a:pPr>
            <a:r>
              <a:rPr lang="en-US" sz="1500" dirty="0">
                <a:solidFill>
                  <a:schemeClr val="bg1"/>
                </a:solidFill>
              </a:rPr>
              <a:t>Intensive Outpatient Treatment</a:t>
            </a:r>
          </a:p>
          <a:p>
            <a:pPr>
              <a:lnSpc>
                <a:spcPct val="150000"/>
              </a:lnSpc>
            </a:pPr>
            <a:r>
              <a:rPr lang="en-US" sz="1500" dirty="0">
                <a:solidFill>
                  <a:schemeClr val="bg1"/>
                </a:solidFill>
              </a:rPr>
              <a:t>Medication Assisted Treatment</a:t>
            </a:r>
          </a:p>
          <a:p>
            <a:pPr>
              <a:lnSpc>
                <a:spcPct val="150000"/>
              </a:lnSpc>
            </a:pPr>
            <a:r>
              <a:rPr lang="en-US" sz="1500" dirty="0">
                <a:solidFill>
                  <a:schemeClr val="bg1"/>
                </a:solidFill>
              </a:rPr>
              <a:t>Residential/Inpatient Treatment</a:t>
            </a:r>
          </a:p>
          <a:p>
            <a:endParaRPr lang="en-US" sz="1350" dirty="0">
              <a:solidFill>
                <a:schemeClr val="bg1"/>
              </a:solidFill>
            </a:endParaRPr>
          </a:p>
        </p:txBody>
      </p:sp>
      <p:sp>
        <p:nvSpPr>
          <p:cNvPr id="8" name="Content Placeholder 3"/>
          <p:cNvSpPr txBox="1">
            <a:spLocks/>
          </p:cNvSpPr>
          <p:nvPr/>
        </p:nvSpPr>
        <p:spPr>
          <a:xfrm>
            <a:off x="457200" y="1574969"/>
            <a:ext cx="8229600" cy="3911431"/>
          </a:xfrm>
          <a:prstGeom prst="rect">
            <a:avLst/>
          </a:prstGeom>
        </p:spPr>
        <p:txBody>
          <a:bodyPr vert="horz" anchor="t">
            <a:normAutofit/>
          </a:bodyPr>
          <a:lstStyle>
            <a:lvl1pPr marL="45720" indent="0" algn="l" rtl="0" eaLnBrk="1" latinLnBrk="0" hangingPunct="1">
              <a:spcBef>
                <a:spcPts val="300"/>
              </a:spcBef>
              <a:buClr>
                <a:schemeClr val="accent3"/>
              </a:buClr>
              <a:buFont typeface="Georgia"/>
              <a:buNone/>
              <a:defRPr kumimoji="0" sz="2100" b="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800" kern="1200">
                <a:solidFill>
                  <a:schemeClr val="tx1">
                    <a:tint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600" kern="1200">
                <a:solidFill>
                  <a:schemeClr val="tx1">
                    <a:tint val="75000"/>
                  </a:schemeClr>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400" kern="1200">
                <a:solidFill>
                  <a:schemeClr val="tx1">
                    <a:tint val="75000"/>
                  </a:schemeClr>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400" kern="1200">
                <a:solidFill>
                  <a:schemeClr val="tx1">
                    <a:tint val="75000"/>
                  </a:schemeClr>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endParaRPr lang="en-US" dirty="0"/>
          </a:p>
        </p:txBody>
      </p:sp>
      <p:pic>
        <p:nvPicPr>
          <p:cNvPr id="6" name="Picture 5" descr="DAODAS LOGO.jpg"/>
          <p:cNvPicPr>
            <a:picLocks noChangeAspect="1"/>
          </p:cNvPicPr>
          <p:nvPr/>
        </p:nvPicPr>
        <p:blipFill>
          <a:blip r:embed="rId3" cstate="print"/>
          <a:stretch>
            <a:fillRect/>
          </a:stretch>
        </p:blipFill>
        <p:spPr>
          <a:xfrm>
            <a:off x="2514600" y="4419600"/>
            <a:ext cx="4371735" cy="1314237"/>
          </a:xfrm>
          <a:prstGeom prst="rect">
            <a:avLst/>
          </a:prstGeom>
          <a:effectLst>
            <a:outerShdw blurRad="139700" dist="203200" dir="3000000" algn="ctr" rotWithShape="0">
              <a:srgbClr val="000000">
                <a:alpha val="43137"/>
              </a:srgbClr>
            </a:outerShdw>
          </a:effectLst>
        </p:spPr>
      </p:pic>
      <p:pic>
        <p:nvPicPr>
          <p:cNvPr id="9" name="Picture 8" descr="Screen Shot 2018-09-13 at 5.09.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447800"/>
            <a:ext cx="2717354" cy="2679700"/>
          </a:xfrm>
          <a:prstGeom prst="rect">
            <a:avLst/>
          </a:prstGeom>
        </p:spPr>
      </p:pic>
    </p:spTree>
    <p:extLst>
      <p:ext uri="{BB962C8B-B14F-4D97-AF65-F5344CB8AC3E}">
        <p14:creationId xmlns:p14="http://schemas.microsoft.com/office/powerpoint/2010/main" val="76023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1" y="685800"/>
            <a:ext cx="8229600" cy="4325112"/>
          </a:xfrm>
        </p:spPr>
        <p:txBody>
          <a:bodyPr/>
          <a:lstStyle/>
          <a:p>
            <a:pPr marL="109728" indent="0">
              <a:buNone/>
            </a:pPr>
            <a:r>
              <a:rPr lang="en-US" sz="3600" dirty="0">
                <a:solidFill>
                  <a:schemeClr val="tx2"/>
                </a:solidFill>
              </a:rPr>
              <a:t>Workforce Vision</a:t>
            </a:r>
          </a:p>
          <a:p>
            <a:pPr marL="109728" indent="0">
              <a:buNone/>
            </a:pPr>
            <a:endParaRPr lang="en-US" sz="2600" dirty="0">
              <a:solidFill>
                <a:schemeClr val="tx2"/>
              </a:solidFill>
            </a:endParaRPr>
          </a:p>
          <a:p>
            <a:pPr marL="109728" indent="0" algn="ctr">
              <a:buNone/>
            </a:pPr>
            <a:r>
              <a:rPr lang="en-US" sz="2400" b="1" dirty="0">
                <a:solidFill>
                  <a:schemeClr val="tx2"/>
                </a:solidFill>
              </a:rPr>
              <a:t>South Carolina will have a stable, competent, multidisciplinary workforce that is qualified and adequate in number to ensure effective prevention, intervention, treatment </a:t>
            </a:r>
            <a:r>
              <a:rPr lang="en-US" sz="2400" b="1" dirty="0">
                <a:solidFill>
                  <a:srgbClr val="FF0000"/>
                </a:solidFill>
              </a:rPr>
              <a:t>and recovery services</a:t>
            </a:r>
            <a:r>
              <a:rPr lang="en-US" sz="2400" b="1" dirty="0">
                <a:solidFill>
                  <a:schemeClr val="tx2"/>
                </a:solidFill>
              </a:rPr>
              <a:t> for substance use disorders.</a:t>
            </a:r>
            <a:br>
              <a:rPr lang="en-US" sz="2400" b="1" dirty="0">
                <a:solidFill>
                  <a:schemeClr val="tx2"/>
                </a:solidFill>
              </a:rPr>
            </a:br>
            <a:endParaRPr lang="en-US" sz="2400" b="1" dirty="0">
              <a:solidFill>
                <a:schemeClr val="tx2"/>
              </a:solidFill>
            </a:endParaRPr>
          </a:p>
          <a:p>
            <a:pPr marL="109728" indent="0" algn="ctr">
              <a:buNone/>
            </a:pPr>
            <a:endParaRPr lang="en-US" sz="2400" b="1" dirty="0">
              <a:solidFill>
                <a:schemeClr val="tx2"/>
              </a:solidFill>
            </a:endParaRPr>
          </a:p>
          <a:p>
            <a:r>
              <a:rPr lang="en-US" sz="2400" dirty="0"/>
              <a:t>Priority to develop peer support services</a:t>
            </a:r>
            <a:endParaRPr lang="en-US" sz="2400" b="1" dirty="0"/>
          </a:p>
        </p:txBody>
      </p:sp>
      <p:pic>
        <p:nvPicPr>
          <p:cNvPr id="4"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057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Chart 4"/>
          <p:cNvGraphicFramePr>
            <a:graphicFrameLocks/>
          </p:cNvGraphicFramePr>
          <p:nvPr>
            <p:extLst>
              <p:ext uri="{D42A27DB-BD31-4B8C-83A1-F6EECF244321}">
                <p14:modId xmlns:p14="http://schemas.microsoft.com/office/powerpoint/2010/main" val="2139574629"/>
              </p:ext>
            </p:extLst>
          </p:nvPr>
        </p:nvGraphicFramePr>
        <p:xfrm>
          <a:off x="-56029" y="1219200"/>
          <a:ext cx="6096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324601" y="2907268"/>
            <a:ext cx="2590799" cy="369332"/>
          </a:xfrm>
          <a:prstGeom prst="rect">
            <a:avLst/>
          </a:prstGeom>
          <a:noFill/>
        </p:spPr>
        <p:txBody>
          <a:bodyPr wrap="square" rtlCol="0">
            <a:spAutoFit/>
          </a:bodyPr>
          <a:lstStyle/>
          <a:p>
            <a:r>
              <a:rPr lang="en-US" dirty="0"/>
              <a:t>Treatment Provision</a:t>
            </a:r>
          </a:p>
        </p:txBody>
      </p:sp>
      <p:cxnSp>
        <p:nvCxnSpPr>
          <p:cNvPr id="7" name="Straight Arrow Connector 6"/>
          <p:cNvCxnSpPr/>
          <p:nvPr/>
        </p:nvCxnSpPr>
        <p:spPr>
          <a:xfrm flipV="1">
            <a:off x="6096000" y="2829254"/>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19800" y="3724870"/>
            <a:ext cx="3053601" cy="923330"/>
          </a:xfrm>
          <a:prstGeom prst="rect">
            <a:avLst/>
          </a:prstGeom>
          <a:noFill/>
        </p:spPr>
        <p:txBody>
          <a:bodyPr wrap="square" rtlCol="0">
            <a:spAutoFit/>
          </a:bodyPr>
          <a:lstStyle/>
          <a:p>
            <a:pPr algn="ctr"/>
            <a:r>
              <a:rPr lang="en-US" dirty="0"/>
              <a:t>Methadone &amp; Therapy access to 118 Pregnant Women</a:t>
            </a:r>
          </a:p>
        </p:txBody>
      </p:sp>
      <p:cxnSp>
        <p:nvCxnSpPr>
          <p:cNvPr id="10" name="Straight Arrow Connector 9"/>
          <p:cNvCxnSpPr/>
          <p:nvPr/>
        </p:nvCxnSpPr>
        <p:spPr>
          <a:xfrm flipV="1">
            <a:off x="6096000" y="3819854"/>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090399" y="2133600"/>
            <a:ext cx="0" cy="447346"/>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9400" y="2164940"/>
            <a:ext cx="2037229" cy="369332"/>
          </a:xfrm>
          <a:prstGeom prst="rect">
            <a:avLst/>
          </a:prstGeom>
          <a:noFill/>
        </p:spPr>
        <p:txBody>
          <a:bodyPr wrap="square" rtlCol="0">
            <a:spAutoFit/>
          </a:bodyPr>
          <a:lstStyle/>
          <a:p>
            <a:r>
              <a:rPr lang="en-US" dirty="0"/>
              <a:t>MAT Demand</a:t>
            </a:r>
          </a:p>
        </p:txBody>
      </p:sp>
    </p:spTree>
    <p:extLst>
      <p:ext uri="{BB962C8B-B14F-4D97-AF65-F5344CB8AC3E}">
        <p14:creationId xmlns:p14="http://schemas.microsoft.com/office/powerpoint/2010/main" val="407542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5684" y="3581400"/>
            <a:ext cx="3348316" cy="1371600"/>
          </a:xfrm>
          <a:prstGeom prst="rect">
            <a:avLst/>
          </a:prstGeom>
        </p:spPr>
      </p:pic>
      <p:sp>
        <p:nvSpPr>
          <p:cNvPr id="5" name="TextBox 4"/>
          <p:cNvSpPr txBox="1"/>
          <p:nvPr/>
        </p:nvSpPr>
        <p:spPr>
          <a:xfrm>
            <a:off x="304800" y="715473"/>
            <a:ext cx="8681747" cy="584775"/>
          </a:xfrm>
          <a:prstGeom prst="rect">
            <a:avLst/>
          </a:prstGeom>
          <a:noFill/>
        </p:spPr>
        <p:txBody>
          <a:bodyPr wrap="square" rtlCol="0">
            <a:spAutoFit/>
          </a:bodyPr>
          <a:lstStyle/>
          <a:p>
            <a:pPr algn="ctr"/>
            <a:r>
              <a:rPr lang="en-US" sz="3200" dirty="0"/>
              <a:t>Maximizing Assets to Support Recovery</a:t>
            </a:r>
          </a:p>
        </p:txBody>
      </p:sp>
      <p:sp>
        <p:nvSpPr>
          <p:cNvPr id="6" name="TextBox 5"/>
          <p:cNvSpPr txBox="1"/>
          <p:nvPr/>
        </p:nvSpPr>
        <p:spPr>
          <a:xfrm>
            <a:off x="76200" y="1699096"/>
            <a:ext cx="5638800" cy="3582519"/>
          </a:xfrm>
          <a:prstGeom prst="rect">
            <a:avLst/>
          </a:prstGeom>
          <a:noFill/>
        </p:spPr>
        <p:txBody>
          <a:bodyPr wrap="square" rtlCol="0">
            <a:spAutoFit/>
          </a:bodyPr>
          <a:lstStyle/>
          <a:p>
            <a:pPr algn="ctr"/>
            <a:r>
              <a:rPr lang="en-US" sz="2400" dirty="0"/>
              <a:t>State Targeted Response Grant</a:t>
            </a:r>
          </a:p>
          <a:p>
            <a:pPr algn="ctr"/>
            <a:r>
              <a:rPr lang="en-US" sz="2400" dirty="0"/>
              <a:t>State Opioid Response Grant</a:t>
            </a:r>
          </a:p>
          <a:p>
            <a:pPr algn="ctr"/>
            <a:r>
              <a:rPr lang="en-US" sz="2400" dirty="0"/>
              <a:t>Drug Free Communities</a:t>
            </a:r>
            <a:br>
              <a:rPr lang="en-US" sz="2400" dirty="0"/>
            </a:br>
            <a:endParaRPr lang="en-US" sz="2400" dirty="0"/>
          </a:p>
          <a:p>
            <a:pPr algn="ctr">
              <a:lnSpc>
                <a:spcPct val="70000"/>
              </a:lnSpc>
            </a:pPr>
            <a:br>
              <a:rPr lang="en-US" sz="2400" dirty="0"/>
            </a:br>
            <a:r>
              <a:rPr lang="en-US" sz="2000" dirty="0"/>
              <a:t>Recovery Community Organizations</a:t>
            </a:r>
          </a:p>
          <a:p>
            <a:pPr algn="ctr"/>
            <a:r>
              <a:rPr lang="en-US" sz="2000" dirty="0"/>
              <a:t>Prevention Programming</a:t>
            </a:r>
            <a:br>
              <a:rPr lang="en-US" sz="2000" dirty="0"/>
            </a:br>
            <a:r>
              <a:rPr lang="en-US" sz="2000" dirty="0"/>
              <a:t>Community Coalitions</a:t>
            </a:r>
            <a:br>
              <a:rPr lang="en-US" sz="2000" dirty="0"/>
            </a:br>
            <a:r>
              <a:rPr lang="en-US" sz="2000" dirty="0"/>
              <a:t>Overdose Reversal</a:t>
            </a:r>
            <a:br>
              <a:rPr lang="en-US" sz="2000" dirty="0"/>
            </a:br>
            <a:r>
              <a:rPr lang="en-US" sz="2000" dirty="0"/>
              <a:t>Peer Support</a:t>
            </a:r>
            <a:br>
              <a:rPr lang="en-US" sz="2000" dirty="0"/>
            </a:br>
            <a:r>
              <a:rPr lang="en-US" sz="2000" dirty="0"/>
              <a:t>Treatment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5684" y="4953000"/>
            <a:ext cx="3348316" cy="647552"/>
          </a:xfrm>
          <a:prstGeom prst="rect">
            <a:avLst/>
          </a:prstGeom>
        </p:spPr>
      </p:pic>
      <p:pic>
        <p:nvPicPr>
          <p:cNvPr id="10" name="Picture 9" descr="Screen Shot 2017-04-12 at 8.19.12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5290" y="2094148"/>
            <a:ext cx="2208710" cy="1487252"/>
          </a:xfrm>
          <a:prstGeom prst="rect">
            <a:avLst/>
          </a:prstGeom>
        </p:spPr>
      </p:pic>
    </p:spTree>
    <p:extLst>
      <p:ext uri="{BB962C8B-B14F-4D97-AF65-F5344CB8AC3E}">
        <p14:creationId xmlns:p14="http://schemas.microsoft.com/office/powerpoint/2010/main" val="172975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goldsby\Desktop\S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3683"/>
            <a:ext cx="9160043" cy="10443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219200" y="874145"/>
            <a:ext cx="7105137" cy="584775"/>
          </a:xfrm>
          <a:prstGeom prst="rect">
            <a:avLst/>
          </a:prstGeom>
          <a:noFill/>
        </p:spPr>
        <p:txBody>
          <a:bodyPr wrap="square" rtlCol="0">
            <a:spAutoFit/>
          </a:bodyPr>
          <a:lstStyle/>
          <a:p>
            <a:pPr algn="ctr"/>
            <a:r>
              <a:rPr lang="en-US" sz="3200" dirty="0"/>
              <a:t>Success Incorporating Recovery</a:t>
            </a:r>
          </a:p>
        </p:txBody>
      </p:sp>
      <p:sp>
        <p:nvSpPr>
          <p:cNvPr id="5" name="TextBox 4"/>
          <p:cNvSpPr txBox="1"/>
          <p:nvPr/>
        </p:nvSpPr>
        <p:spPr>
          <a:xfrm>
            <a:off x="655720" y="1600200"/>
            <a:ext cx="7848600" cy="3785652"/>
          </a:xfrm>
          <a:prstGeom prst="rect">
            <a:avLst/>
          </a:prstGeom>
          <a:noFill/>
        </p:spPr>
        <p:txBody>
          <a:bodyPr wrap="square" rtlCol="0">
            <a:spAutoFit/>
          </a:bodyPr>
          <a:lstStyle/>
          <a:p>
            <a:endParaRPr lang="en-US" sz="2000" dirty="0"/>
          </a:p>
          <a:p>
            <a:pPr marL="342900" indent="-342900">
              <a:buFont typeface="Arial"/>
              <a:buChar char="•"/>
            </a:pPr>
            <a:r>
              <a:rPr lang="en-US" sz="2000" dirty="0"/>
              <a:t>Certified Peer Support Specialist Training</a:t>
            </a:r>
            <a:br>
              <a:rPr lang="en-US" sz="2000" dirty="0"/>
            </a:br>
            <a:endParaRPr lang="en-US" sz="2000" dirty="0"/>
          </a:p>
          <a:p>
            <a:pPr marL="342900" indent="-342900">
              <a:buFont typeface="Arial"/>
              <a:buChar char="•"/>
            </a:pPr>
            <a:r>
              <a:rPr lang="en-US" sz="2000" dirty="0"/>
              <a:t>Emergency Department Stabilization</a:t>
            </a:r>
            <a:br>
              <a:rPr lang="en-US" sz="2000" dirty="0"/>
            </a:br>
            <a:endParaRPr lang="en-US" sz="2000" dirty="0"/>
          </a:p>
          <a:p>
            <a:pPr marL="342900" indent="-342900">
              <a:buFont typeface="Arial"/>
              <a:buChar char="•"/>
            </a:pPr>
            <a:r>
              <a:rPr lang="en-US" sz="2000" dirty="0"/>
              <a:t>Peer Intervention with Law Enforcement</a:t>
            </a:r>
          </a:p>
          <a:p>
            <a:endParaRPr lang="en-US" sz="2000" dirty="0"/>
          </a:p>
          <a:p>
            <a:pPr marL="342900" indent="-342900">
              <a:buFont typeface="Arial"/>
              <a:buChar char="•"/>
            </a:pPr>
            <a:r>
              <a:rPr lang="en-US" sz="2000" dirty="0"/>
              <a:t>Engagement in Treatment and Transition Supports</a:t>
            </a:r>
            <a:br>
              <a:rPr lang="en-US" sz="2000" dirty="0"/>
            </a:br>
            <a:endParaRPr lang="en-US" sz="2000" dirty="0"/>
          </a:p>
          <a:p>
            <a:pPr marL="342900" indent="-342900">
              <a:buFont typeface="Arial"/>
              <a:buChar char="•"/>
            </a:pPr>
            <a:r>
              <a:rPr lang="en-US" sz="2000" dirty="0"/>
              <a:t>Peer Support for Inmates (Jails and Prisons) &amp; Drug Courts</a:t>
            </a:r>
          </a:p>
          <a:p>
            <a:endParaRPr lang="en-US" sz="2000" dirty="0"/>
          </a:p>
          <a:p>
            <a:pPr marL="342900" indent="-342900">
              <a:buFont typeface="Arial"/>
              <a:buChar char="•"/>
            </a:pPr>
            <a:r>
              <a:rPr lang="en-US" sz="2000" dirty="0"/>
              <a:t>Family </a:t>
            </a:r>
          </a:p>
        </p:txBody>
      </p:sp>
    </p:spTree>
    <p:extLst>
      <p:ext uri="{BB962C8B-B14F-4D97-AF65-F5344CB8AC3E}">
        <p14:creationId xmlns:p14="http://schemas.microsoft.com/office/powerpoint/2010/main" val="407542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30180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9600"/>
            <a:ext cx="5563376" cy="1467055"/>
          </a:xfrm>
          <a:prstGeom prst="rect">
            <a:avLst/>
          </a:prstGeom>
        </p:spPr>
      </p:pic>
    </p:spTree>
    <p:extLst>
      <p:ext uri="{BB962C8B-B14F-4D97-AF65-F5344CB8AC3E}">
        <p14:creationId xmlns:p14="http://schemas.microsoft.com/office/powerpoint/2010/main" val="38070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50404F-B215-4510-9C3C-0658F44E97B2}"/>
              </a:ext>
            </a:extLst>
          </p:cNvPr>
          <p:cNvPicPr>
            <a:picLocks noChangeAspect="1"/>
          </p:cNvPicPr>
          <p:nvPr/>
        </p:nvPicPr>
        <p:blipFill>
          <a:blip r:embed="rId3"/>
          <a:stretch>
            <a:fillRect/>
          </a:stretch>
        </p:blipFill>
        <p:spPr>
          <a:xfrm>
            <a:off x="579549" y="0"/>
            <a:ext cx="7984901" cy="6858000"/>
          </a:xfrm>
          <a:prstGeom prst="rect">
            <a:avLst/>
          </a:prstGeom>
        </p:spPr>
      </p:pic>
    </p:spTree>
    <p:extLst>
      <p:ext uri="{BB962C8B-B14F-4D97-AF65-F5344CB8AC3E}">
        <p14:creationId xmlns:p14="http://schemas.microsoft.com/office/powerpoint/2010/main" val="25635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6965245" cy="900383"/>
          </a:xfrm>
        </p:spPr>
        <p:txBody>
          <a:bodyPr>
            <a:normAutofit/>
          </a:bodyPr>
          <a:lstStyle/>
          <a:p>
            <a:pPr algn="l"/>
            <a:r>
              <a:rPr lang="en-US" sz="3600" dirty="0"/>
              <a:t>Working to fight </a:t>
            </a:r>
            <a:r>
              <a:rPr lang="en-US" sz="3600" b="1" dirty="0">
                <a:solidFill>
                  <a:srgbClr val="55218B"/>
                </a:solidFill>
              </a:rPr>
              <a:t>stigma</a:t>
            </a:r>
            <a:endParaRPr lang="en-US" sz="3600" dirty="0">
              <a:solidFill>
                <a:srgbClr val="55218B"/>
              </a:solidFill>
            </a:endParaRPr>
          </a:p>
        </p:txBody>
      </p:sp>
      <p:sp>
        <p:nvSpPr>
          <p:cNvPr id="3" name="Content Placeholder 2"/>
          <p:cNvSpPr>
            <a:spLocks noGrp="1"/>
          </p:cNvSpPr>
          <p:nvPr>
            <p:ph idx="1"/>
          </p:nvPr>
        </p:nvSpPr>
        <p:spPr>
          <a:xfrm>
            <a:off x="152400" y="1828800"/>
            <a:ext cx="8792303" cy="3670778"/>
          </a:xfrm>
        </p:spPr>
        <p:txBody>
          <a:bodyPr>
            <a:normAutofit/>
          </a:bodyPr>
          <a:lstStyle/>
          <a:p>
            <a:pPr lvl="1">
              <a:buFont typeface="Wingdings" charset="2"/>
              <a:buChar char="§"/>
            </a:pPr>
            <a:r>
              <a:rPr lang="en-US" sz="2000" dirty="0">
                <a:solidFill>
                  <a:schemeClr val="tx1">
                    <a:lumMod val="75000"/>
                    <a:lumOff val="25000"/>
                  </a:schemeClr>
                </a:solidFill>
              </a:rPr>
              <a:t>Personal: Self-disgust, shame and self-hate at one’s own appearance, behavior, lifestyle and/or physical condition, as well as feelings of being unworthy of help or recovery.</a:t>
            </a:r>
          </a:p>
          <a:p>
            <a:pPr lvl="1">
              <a:buFont typeface="Wingdings" charset="2"/>
              <a:buChar char="§"/>
            </a:pPr>
            <a:endParaRPr lang="en-US" sz="2000" dirty="0">
              <a:solidFill>
                <a:schemeClr val="tx1">
                  <a:lumMod val="75000"/>
                  <a:lumOff val="25000"/>
                </a:schemeClr>
              </a:solidFill>
            </a:endParaRPr>
          </a:p>
          <a:p>
            <a:pPr lvl="1">
              <a:buFont typeface="Wingdings" charset="2"/>
              <a:buChar char="§"/>
            </a:pPr>
            <a:r>
              <a:rPr lang="en-US" sz="2000" dirty="0">
                <a:solidFill>
                  <a:schemeClr val="tx1">
                    <a:lumMod val="75000"/>
                    <a:lumOff val="25000"/>
                  </a:schemeClr>
                </a:solidFill>
              </a:rPr>
              <a:t>Social: </a:t>
            </a:r>
            <a:r>
              <a:rPr lang="en-US" sz="2000" dirty="0">
                <a:solidFill>
                  <a:srgbClr val="6326A1"/>
                </a:solidFill>
              </a:rPr>
              <a:t>Negative perceptions, labels and actions from friends or family</a:t>
            </a:r>
            <a:r>
              <a:rPr lang="en-US" sz="2000" dirty="0">
                <a:solidFill>
                  <a:schemeClr val="tx1">
                    <a:lumMod val="75000"/>
                    <a:lumOff val="25000"/>
                  </a:schemeClr>
                </a:solidFill>
              </a:rPr>
              <a:t>; feeling isolated or rejected.</a:t>
            </a:r>
          </a:p>
          <a:p>
            <a:pPr lvl="1">
              <a:buFont typeface="Wingdings" charset="2"/>
              <a:buChar char="§"/>
            </a:pPr>
            <a:endParaRPr lang="en-US" sz="2000" dirty="0">
              <a:solidFill>
                <a:schemeClr val="tx1">
                  <a:lumMod val="75000"/>
                  <a:lumOff val="25000"/>
                </a:schemeClr>
              </a:solidFill>
            </a:endParaRPr>
          </a:p>
          <a:p>
            <a:pPr lvl="1">
              <a:buFont typeface="Wingdings" charset="2"/>
              <a:buChar char="§"/>
            </a:pPr>
            <a:r>
              <a:rPr lang="en-US" sz="2000" dirty="0">
                <a:solidFill>
                  <a:schemeClr val="tx1">
                    <a:lumMod val="75000"/>
                    <a:lumOff val="25000"/>
                  </a:schemeClr>
                </a:solidFill>
              </a:rPr>
              <a:t>Institutional: </a:t>
            </a:r>
            <a:r>
              <a:rPr lang="en-US" sz="2000" dirty="0">
                <a:solidFill>
                  <a:srgbClr val="55218B"/>
                </a:solidFill>
              </a:rPr>
              <a:t>Negative treatment and attitudes experienced from healthcare providers, the media, law enforcement, places of work or government agencies</a:t>
            </a:r>
            <a:r>
              <a:rPr lang="en-US" sz="2000" dirty="0">
                <a:solidFill>
                  <a:schemeClr val="tx1">
                    <a:lumMod val="75000"/>
                    <a:lumOff val="25000"/>
                  </a:schemeClr>
                </a:solidFill>
              </a:rPr>
              <a:t>.</a:t>
            </a:r>
          </a:p>
        </p:txBody>
      </p:sp>
      <p:sp>
        <p:nvSpPr>
          <p:cNvPr id="5" name="TextBox 4"/>
          <p:cNvSpPr txBox="1"/>
          <p:nvPr/>
        </p:nvSpPr>
        <p:spPr>
          <a:xfrm>
            <a:off x="533400" y="5526007"/>
            <a:ext cx="8229600" cy="584775"/>
          </a:xfrm>
          <a:prstGeom prst="rect">
            <a:avLst/>
          </a:prstGeom>
          <a:noFill/>
        </p:spPr>
        <p:txBody>
          <a:bodyPr wrap="square" rtlCol="0">
            <a:spAutoFit/>
          </a:bodyPr>
          <a:lstStyle/>
          <a:p>
            <a:pPr algn="ctr"/>
            <a:r>
              <a:rPr lang="en-US" sz="3200" strike="sngStrike" dirty="0"/>
              <a:t>Stigma</a:t>
            </a:r>
            <a:r>
              <a:rPr lang="en-US" sz="3200" dirty="0"/>
              <a:t>        Discriminatory Practices</a:t>
            </a:r>
          </a:p>
        </p:txBody>
      </p:sp>
    </p:spTree>
    <p:extLst>
      <p:ext uri="{BB962C8B-B14F-4D97-AF65-F5344CB8AC3E}">
        <p14:creationId xmlns:p14="http://schemas.microsoft.com/office/powerpoint/2010/main" val="85857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0413" cy="755858"/>
          </a:xfrm>
        </p:spPr>
        <p:txBody>
          <a:bodyPr>
            <a:normAutofit/>
          </a:bodyPr>
          <a:lstStyle/>
          <a:p>
            <a:pPr algn="ctr"/>
            <a:r>
              <a:rPr lang="en-US" sz="2800" dirty="0"/>
              <a:t>Recovery is Possible!</a:t>
            </a:r>
          </a:p>
        </p:txBody>
      </p:sp>
      <p:sp>
        <p:nvSpPr>
          <p:cNvPr id="3" name="Content Placeholder 2"/>
          <p:cNvSpPr>
            <a:spLocks noGrp="1"/>
          </p:cNvSpPr>
          <p:nvPr>
            <p:ph idx="1"/>
          </p:nvPr>
        </p:nvSpPr>
        <p:spPr>
          <a:xfrm>
            <a:off x="604154" y="5560374"/>
            <a:ext cx="7940315" cy="705955"/>
          </a:xfrm>
        </p:spPr>
        <p:txBody>
          <a:bodyPr>
            <a:normAutofit/>
          </a:bodyPr>
          <a:lstStyle/>
          <a:p>
            <a:pPr marL="0" indent="0" algn="ctr">
              <a:buNone/>
            </a:pPr>
            <a:r>
              <a:rPr lang="en-US" sz="1600" b="1" dirty="0">
                <a:latin typeface="Century Gothic" panose="020B0502020202020204" pitchFamily="34" charset="0"/>
              </a:rPr>
              <a:t>Katy Austin says she found prison before she found treatment and recovery.</a:t>
            </a:r>
          </a:p>
        </p:txBody>
      </p:sp>
      <p:pic>
        <p:nvPicPr>
          <p:cNvPr id="6" name="Picture 5" descr="Screen Shot 2016-04-14 at 10.3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600200"/>
            <a:ext cx="4823202" cy="3640815"/>
          </a:xfrm>
          <a:prstGeom prst="rect">
            <a:avLst/>
          </a:prstGeom>
        </p:spPr>
      </p:pic>
    </p:spTree>
    <p:extLst>
      <p:ext uri="{BB962C8B-B14F-4D97-AF65-F5344CB8AC3E}">
        <p14:creationId xmlns:p14="http://schemas.microsoft.com/office/powerpoint/2010/main" val="39900259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daodas">
  <a:themeElements>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daodas">
  <a:themeElements>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64653"/>
    </a:dk2>
    <a:lt2>
      <a:srgbClr val="DDE9EC"/>
    </a:lt2>
    <a:accent1>
      <a:srgbClr val="595959"/>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13938</TotalTime>
  <Words>576</Words>
  <Application>Microsoft Office PowerPoint</Application>
  <PresentationFormat>On-screen Show (4:3)</PresentationFormat>
  <Paragraphs>75</Paragraphs>
  <Slides>10</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Century Gothic</vt:lpstr>
      <vt:lpstr>Georgia</vt:lpstr>
      <vt:lpstr>Times New Roman</vt:lpstr>
      <vt:lpstr>Wingdings</vt:lpstr>
      <vt:lpstr>Wingdings 2</vt:lpstr>
      <vt:lpstr>Urban</vt:lpstr>
      <vt:lpstr>daodas</vt:lpstr>
      <vt:lpstr>1_daodas</vt:lpstr>
      <vt:lpstr>South Carolina Department of Alcohol   and Other Drug Abuse Services   Recovery Services &amp; Work with FAVOR SC </vt:lpstr>
      <vt:lpstr>PowerPoint Presentation</vt:lpstr>
      <vt:lpstr>PowerPoint Presentation</vt:lpstr>
      <vt:lpstr>PowerPoint Presentation</vt:lpstr>
      <vt:lpstr>PowerPoint Presentation</vt:lpstr>
      <vt:lpstr>PowerPoint Presentation</vt:lpstr>
      <vt:lpstr>PowerPoint Presentation</vt:lpstr>
      <vt:lpstr>Working to fight stigma</vt:lpstr>
      <vt:lpstr>Recovery is Possible!</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Abuse: South Carolina  Perspective</dc:title>
  <dc:creator>Sara Goldsby</dc:creator>
  <cp:lastModifiedBy>Shalini Wickramatilake</cp:lastModifiedBy>
  <cp:revision>273</cp:revision>
  <cp:lastPrinted>2017-09-25T14:24:59Z</cp:lastPrinted>
  <dcterms:created xsi:type="dcterms:W3CDTF">2016-07-06T15:29:09Z</dcterms:created>
  <dcterms:modified xsi:type="dcterms:W3CDTF">2019-02-28T19:39:23Z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