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64" r:id="rId5"/>
    <p:sldId id="328" r:id="rId6"/>
    <p:sldId id="338" r:id="rId7"/>
    <p:sldId id="327" r:id="rId8"/>
    <p:sldId id="339" r:id="rId9"/>
    <p:sldId id="330" r:id="rId10"/>
    <p:sldId id="297" r:id="rId11"/>
    <p:sldId id="260" r:id="rId12"/>
    <p:sldId id="335" r:id="rId13"/>
    <p:sldId id="333" r:id="rId14"/>
    <p:sldId id="334" r:id="rId15"/>
    <p:sldId id="310" r:id="rId16"/>
    <p:sldId id="337" r:id="rId17"/>
    <p:sldId id="336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Rubin" initials="WR" lastIdx="91" clrIdx="0">
    <p:extLst/>
  </p:cmAuthor>
  <p:cmAuthor id="2" name="Nadal, Nelia (SAMHSA/CSAP)" initials="NN(" lastIdx="25" clrIdx="1">
    <p:extLst/>
  </p:cmAuthor>
  <p:cmAuthor id="3" name="Kristin Centrella" initials="KC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7AA"/>
    <a:srgbClr val="1C6987"/>
    <a:srgbClr val="1C694C"/>
    <a:srgbClr val="CF352F"/>
    <a:srgbClr val="1E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6"/>
    <p:restoredTop sz="9139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90" d="100"/>
        <a:sy n="190" d="100"/>
      </p:scale>
      <p:origin x="0" y="-9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AB6-40ED-465D-8045-FBBB0C386C13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4BD7-5DD2-432A-8F84-0E05342D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200" b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89F57-7E15-4E89-B658-3E771D99842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2CD20-EA19-4A8B-9903-C88319688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5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055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D53301-98DC-44DC-8B81-F73F07F538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055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5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5325"/>
            <a:ext cx="4651375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4A7173-9AB0-4AB7-B851-A361C2337DA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8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7446-CD6F-4034-9671-AC67FA6020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5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i="1" dirty="0"/>
          </a:p>
          <a:p>
            <a:pPr marL="0" indent="0">
              <a:spcBef>
                <a:spcPts val="0"/>
              </a:spcBef>
              <a:buNone/>
            </a:pP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7446-CD6F-4034-9671-AC67FA6020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0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52674-02B6-4CDB-A4E9-242565B84E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82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6638-BBD0-41BC-BB64-6CEFFC15E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53961"/>
            <a:ext cx="9144000" cy="1071726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0"/>
            <a:ext cx="8832906" cy="5500678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11094" cy="5500678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6170" y="2607562"/>
            <a:ext cx="7317829" cy="2600047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57888"/>
            <a:ext cx="7676582" cy="55228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3" y="5769643"/>
            <a:ext cx="2841625" cy="825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171" y="2607562"/>
            <a:ext cx="7133614" cy="2600046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991773" y="5724577"/>
            <a:ext cx="2968012" cy="915633"/>
            <a:chOff x="5991773" y="5731961"/>
            <a:chExt cx="2968012" cy="915633"/>
          </a:xfrm>
        </p:grpSpPr>
        <p:pic>
          <p:nvPicPr>
            <p:cNvPr id="12" name="Picture 11" descr="12652_SAMHSA_LogoRedesign_FINA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891367"/>
              <a:ext cx="1873185" cy="666470"/>
            </a:xfrm>
            <a:prstGeom prst="rect">
              <a:avLst/>
            </a:prstGeom>
          </p:spPr>
        </p:pic>
        <p:pic>
          <p:nvPicPr>
            <p:cNvPr id="13" name="Picture 12" descr="HHS-Logo-camera-read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73" y="5731961"/>
              <a:ext cx="963363" cy="91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98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2684"/>
            <a:ext cx="8229600" cy="4863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12652_SAMHSA_LogoRedesign_FINAL.png">
            <a:extLst>
              <a:ext uri="{FF2B5EF4-FFF2-40B4-BE49-F238E27FC236}">
                <a16:creationId xmlns:a16="http://schemas.microsoft.com/office/drawing/2014/main" id="{38EC583C-B20D-4E80-B420-DAD379FC7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0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1262684"/>
            <a:ext cx="6019800" cy="4863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12652_SAMHSA_LogoRedesign_FINAL.png">
            <a:extLst>
              <a:ext uri="{FF2B5EF4-FFF2-40B4-BE49-F238E27FC236}">
                <a16:creationId xmlns:a16="http://schemas.microsoft.com/office/drawing/2014/main" id="{71DF3169-8C4B-44F6-B362-B50981FD9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226361" y="2665726"/>
            <a:ext cx="4863478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A8C3C-5033-4A07-909A-E1D011252F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1" y="1262684"/>
            <a:ext cx="8229599" cy="48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2600" dirty="0"/>
          </a:p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26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  <a:p>
            <a:pPr marL="0" indent="0"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6F0145-0415-4C3D-A4FB-B7443F7D3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2752725"/>
            <a:ext cx="8229598" cy="14287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684"/>
            <a:ext cx="8229600" cy="4863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12652_SAMHSA_LogoRedesign_FINAL.png">
            <a:extLst>
              <a:ext uri="{FF2B5EF4-FFF2-40B4-BE49-F238E27FC236}">
                <a16:creationId xmlns:a16="http://schemas.microsoft.com/office/drawing/2014/main" id="{DFC9F5BC-EEB5-4B67-9BEF-C5850425A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3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12652_SAMHSA_LogoRedesign_FINAL.png">
            <a:extLst>
              <a:ext uri="{FF2B5EF4-FFF2-40B4-BE49-F238E27FC236}">
                <a16:creationId xmlns:a16="http://schemas.microsoft.com/office/drawing/2014/main" id="{6F113F65-C867-4789-9E25-34FE631C5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24655"/>
            <a:ext cx="7772400" cy="972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9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684"/>
            <a:ext cx="4038600" cy="4863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684"/>
            <a:ext cx="4038600" cy="48634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12652_SAMHSA_LogoRedesign_FINAL.png">
            <a:extLst>
              <a:ext uri="{FF2B5EF4-FFF2-40B4-BE49-F238E27FC236}">
                <a16:creationId xmlns:a16="http://schemas.microsoft.com/office/drawing/2014/main" id="{B5D2026A-94A6-4272-94A5-B8943F2AD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6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843"/>
            <a:ext cx="4040188" cy="4155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6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70843"/>
            <a:ext cx="4041775" cy="4155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12652_SAMHSA_LogoRedesign_FINAL.png">
            <a:extLst>
              <a:ext uri="{FF2B5EF4-FFF2-40B4-BE49-F238E27FC236}">
                <a16:creationId xmlns:a16="http://schemas.microsoft.com/office/drawing/2014/main" id="{07679F62-54CE-4A16-A773-20779948D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652_SAMHSA_LogoRedesign_FINAL.png">
            <a:extLst>
              <a:ext uri="{FF2B5EF4-FFF2-40B4-BE49-F238E27FC236}">
                <a16:creationId xmlns:a16="http://schemas.microsoft.com/office/drawing/2014/main" id="{C1598257-6D9F-4D4F-BED4-78A0C372C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767947"/>
            <a:ext cx="9143999" cy="535821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652_SAMHSA_LogoRedesign_FINAL.png">
            <a:extLst>
              <a:ext uri="{FF2B5EF4-FFF2-40B4-BE49-F238E27FC236}">
                <a16:creationId xmlns:a16="http://schemas.microsoft.com/office/drawing/2014/main" id="{095E1B94-4CB7-4334-9FD2-26A0EE30A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5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1836"/>
            <a:ext cx="5111750" cy="5394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12652_SAMHSA_LogoRedesign_FINAL.png">
            <a:extLst>
              <a:ext uri="{FF2B5EF4-FFF2-40B4-BE49-F238E27FC236}">
                <a16:creationId xmlns:a16="http://schemas.microsoft.com/office/drawing/2014/main" id="{03299B2B-39F0-4554-B618-72BB6E35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731836"/>
            <a:ext cx="3008313" cy="70326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7947"/>
            <a:ext cx="5486400" cy="39596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12652_SAMHSA_LogoRedesign_FINAL.png">
            <a:extLst>
              <a:ext uri="{FF2B5EF4-FFF2-40B4-BE49-F238E27FC236}">
                <a16:creationId xmlns:a16="http://schemas.microsoft.com/office/drawing/2014/main" id="{2F7CDA53-D3F0-4495-9AA0-9BE475D2F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5" y="6273456"/>
            <a:ext cx="1492185" cy="53091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4727574"/>
            <a:ext cx="5486400" cy="63976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5F6C3-8B6C-4289-BEA1-1A38722F26C3}"/>
              </a:ext>
            </a:extLst>
          </p:cNvPr>
          <p:cNvSpPr/>
          <p:nvPr userDrawn="1"/>
        </p:nvSpPr>
        <p:spPr>
          <a:xfrm>
            <a:off x="0" y="0"/>
            <a:ext cx="9144000" cy="767948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684"/>
            <a:ext cx="8229600" cy="486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65803"/>
            <a:ext cx="8369294" cy="63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151" y="1140217"/>
            <a:ext cx="7676582" cy="552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of the Prevention Field and Prevention Across the Continuum, </a:t>
            </a:r>
            <a:br>
              <a:rPr lang="en-US" dirty="0"/>
            </a:br>
            <a:r>
              <a:rPr lang="en-US" dirty="0"/>
              <a:t>Agencies, and Populations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03" y="5769643"/>
            <a:ext cx="4757786" cy="825500"/>
          </a:xfrm>
        </p:spPr>
        <p:txBody>
          <a:bodyPr>
            <a:normAutofit/>
          </a:bodyPr>
          <a:lstStyle/>
          <a:p>
            <a:r>
              <a:rPr lang="en-US" dirty="0"/>
              <a:t>SAMHSA/CSAP Prevention Leadership Summit</a:t>
            </a:r>
          </a:p>
          <a:p>
            <a:r>
              <a:rPr lang="en-US" dirty="0"/>
              <a:t>Bethesda, MD — May 22, 2018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Frances M. Harding, Director</a:t>
            </a:r>
          </a:p>
          <a:p>
            <a:r>
              <a:rPr lang="en-US" dirty="0"/>
              <a:t>Center for Substance Abuse Prevention</a:t>
            </a:r>
          </a:p>
          <a:p>
            <a:r>
              <a:rPr lang="en-US" dirty="0"/>
              <a:t>Substance Abuse and Mental Health Services Administration</a:t>
            </a:r>
          </a:p>
          <a:p>
            <a:r>
              <a:rPr lang="en-US" dirty="0"/>
              <a:t>U.S.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54"/>
            <a:ext cx="9144000" cy="47018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Due to Opioid Overdose</a:t>
            </a:r>
          </a:p>
        </p:txBody>
      </p:sp>
    </p:spTree>
    <p:extLst>
      <p:ext uri="{BB962C8B-B14F-4D97-AF65-F5344CB8AC3E}">
        <p14:creationId xmlns:p14="http://schemas.microsoft.com/office/powerpoint/2010/main" val="14908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87A6AC-66F7-4A08-9BF8-8D70DC0131A3}"/>
              </a:ext>
            </a:extLst>
          </p:cNvPr>
          <p:cNvSpPr txBox="1">
            <a:spLocks/>
          </p:cNvSpPr>
          <p:nvPr/>
        </p:nvSpPr>
        <p:spPr bwMode="auto">
          <a:xfrm>
            <a:off x="7626229" y="1196368"/>
            <a:ext cx="1373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114300" indent="-11430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b="1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  <a:cs typeface="ＭＳ Ｐゴシック" pitchFamily="96" charset="-128"/>
              </a:defRPr>
            </a:lvl1pPr>
            <a:lvl2pPr marL="34131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018834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2825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3766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BB86C93-6F87-458A-8EF7-1B9B108B7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pPr marL="114300" marR="0" lvl="0" indent="-11430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92" y="944225"/>
            <a:ext cx="9650797" cy="49624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Sources of Prescription Pain Relievers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B7728-8340-43BD-A425-312922D883E9}"/>
              </a:ext>
            </a:extLst>
          </p:cNvPr>
          <p:cNvSpPr txBox="1"/>
          <p:nvPr/>
        </p:nvSpPr>
        <p:spPr>
          <a:xfrm>
            <a:off x="317506" y="5906663"/>
            <a:ext cx="7060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National Survey on Drug Use and Health (2017).</a:t>
            </a:r>
          </a:p>
        </p:txBody>
      </p:sp>
    </p:spTree>
    <p:extLst>
      <p:ext uri="{BB962C8B-B14F-4D97-AF65-F5344CB8AC3E}">
        <p14:creationId xmlns:p14="http://schemas.microsoft.com/office/powerpoint/2010/main" val="26121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17506" y="1217616"/>
            <a:ext cx="8515350" cy="49291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First Responders – Comprehensive Addiction and Recovery Act    </a:t>
            </a:r>
          </a:p>
          <a:p>
            <a:pPr marL="0" indent="0">
              <a:buNone/>
              <a:defRPr/>
            </a:pPr>
            <a:r>
              <a:rPr lang="en-US" sz="2400" dirty="0"/>
              <a:t>    (FR-CARA)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Community-Based Coalition Enhancement Grants to Address Local Drug Crises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Strategic Prevention Framework – Partnerships for Success </a:t>
            </a:r>
            <a:br>
              <a:rPr lang="en-US" sz="2400" dirty="0"/>
            </a:br>
            <a:r>
              <a:rPr lang="en-US" sz="2400" dirty="0"/>
              <a:t>(SPF-PFS)  *2018 round – UAD and up to two other priorities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Strategic Prevention Framework – Prescription Drugs (SPF-Rx)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Grants to Prevent Prescription Drug/Opioid Overdose-Related Deaths (PDO)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Improving Access to Treatment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State Targeted Response to the Opioid Crisis Grants (Opioid-STR)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Prevention Grant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away from a contractor-driven approach to grantee-specific TA</a:t>
            </a:r>
          </a:p>
          <a:p>
            <a:r>
              <a:rPr lang="en-US" dirty="0"/>
              <a:t>Emphasis on use of local expertise and experience</a:t>
            </a:r>
          </a:p>
          <a:p>
            <a:r>
              <a:rPr lang="en-US" dirty="0"/>
              <a:t>Additional funds to grantees to procure TA services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SAMHSA’s Technical Assistance Approach</a:t>
            </a:r>
          </a:p>
        </p:txBody>
      </p:sp>
    </p:spTree>
    <p:extLst>
      <p:ext uri="{BB962C8B-B14F-4D97-AF65-F5344CB8AC3E}">
        <p14:creationId xmlns:p14="http://schemas.microsoft.com/office/powerpoint/2010/main" val="381163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Purpose: Provide training and technical 						assistance services to the 								substance abuse prevention field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Funding:  	$7.5M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Due date:	July 10,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Awards:		13 PTTCs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National coordinating center ($500K)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10 regional centers (up to $600K each)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Tribal Affairs center (up to $500K)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Hispanic and Latino center (up to $500K)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Technology Transfer Centers FOA</a:t>
            </a:r>
          </a:p>
        </p:txBody>
      </p:sp>
    </p:spTree>
    <p:extLst>
      <p:ext uri="{BB962C8B-B14F-4D97-AF65-F5344CB8AC3E}">
        <p14:creationId xmlns:p14="http://schemas.microsoft.com/office/powerpoint/2010/main" val="48364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and Discussion</a:t>
            </a:r>
            <a:endParaRPr lang="en-US" dirty="0"/>
          </a:p>
        </p:txBody>
      </p:sp>
      <p:pic>
        <p:nvPicPr>
          <p:cNvPr id="4" name="Picture 5" descr="C:\Users\joseph.espinoza\AppData\Local\Microsoft\Windows\Temporary Internet Files\Content.IE5\INLXYDHM\question_mark_serious_thinker_500_clr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5" y="1828800"/>
            <a:ext cx="343789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6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C80DC-775A-4B59-9AAF-99FC0DB0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HHS/SAMHSA update</a:t>
            </a:r>
          </a:p>
          <a:p>
            <a:r>
              <a:rPr lang="en-US" sz="3600" dirty="0"/>
              <a:t>Ongoing challenges and emerging substance use issues</a:t>
            </a:r>
          </a:p>
          <a:p>
            <a:r>
              <a:rPr lang="en-US" sz="3600" dirty="0"/>
              <a:t>SAMHSA program funding</a:t>
            </a:r>
          </a:p>
          <a:p>
            <a:r>
              <a:rPr lang="en-US" sz="3600" dirty="0"/>
              <a:t>Future directions for prevention and technical assistance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9547F-BEB6-4309-9BA8-384673073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878EC5-A5AE-4E76-A6FE-D93276E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8418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1313F8-F215-47A6-B588-6350959B9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349" y="1521934"/>
            <a:ext cx="7600817" cy="427546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31608-75F8-4942-8E10-57ED8B563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355E5E-6237-4975-B78D-645BAF06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HHS and SAMHSA Leadership </a:t>
            </a:r>
          </a:p>
        </p:txBody>
      </p:sp>
    </p:spTree>
    <p:extLst>
      <p:ext uri="{BB962C8B-B14F-4D97-AF65-F5344CB8AC3E}">
        <p14:creationId xmlns:p14="http://schemas.microsoft.com/office/powerpoint/2010/main" val="20770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A659A-D45A-47ED-9B3D-FA2EF53E1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873227-FA67-4B1E-AF4D-D3243AB8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554182"/>
            <a:ext cx="8369294" cy="14463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CSAP FY 2018 Omnibus Appropriation</a:t>
            </a:r>
            <a:br>
              <a:rPr lang="en-US" altLang="en-US" dirty="0"/>
            </a:br>
            <a:r>
              <a:rPr lang="en-US" altLang="en-US" sz="1400" i="1" dirty="0"/>
              <a:t>(Dollars in thousands)</a:t>
            </a:r>
            <a:br>
              <a:rPr lang="en-US" altLang="en-US" sz="2000" i="1" dirty="0"/>
            </a:br>
            <a:endParaRPr lang="en-US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B7C7FF0B-A729-4E1D-86F5-04EAB3BB692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409"/>
              </p:ext>
            </p:extLst>
          </p:nvPr>
        </p:nvGraphicFramePr>
        <p:xfrm>
          <a:off x="457200" y="1360643"/>
          <a:ext cx="80676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8067752" imgH="4334046" progId="Excel.Sheet.12">
                  <p:embed/>
                </p:oleObj>
              </mc:Choice>
              <mc:Fallback>
                <p:oleObj name="Worksheet" r:id="rId4" imgW="8067752" imgH="4334046" progId="Excel.Sheet.12">
                  <p:embed/>
                  <p:pic>
                    <p:nvPicPr>
                      <p:cNvPr id="8195" name="Object 1">
                        <a:extLst>
                          <a:ext uri="{FF2B5EF4-FFF2-40B4-BE49-F238E27FC236}">
                            <a16:creationId xmlns:a16="http://schemas.microsoft.com/office/drawing/2014/main" id="{890B7C7E-0C5A-4BC5-9E47-E2BB92604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60643"/>
                        <a:ext cx="8067675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55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505" y="1262684"/>
            <a:ext cx="8758990" cy="4863479"/>
          </a:xfrm>
        </p:spPr>
        <p:txBody>
          <a:bodyPr>
            <a:noAutofit/>
          </a:bodyPr>
          <a:lstStyle/>
          <a:p>
            <a:r>
              <a:rPr lang="en-US" sz="2300" dirty="0"/>
              <a:t>Substance Abuse Treatment: $3.18B, increase of $1.05B from FY17</a:t>
            </a:r>
          </a:p>
          <a:p>
            <a:r>
              <a:rPr lang="en-US" sz="2300" dirty="0"/>
              <a:t>New $1B opioid grant program</a:t>
            </a:r>
          </a:p>
          <a:p>
            <a:pPr lvl="1"/>
            <a:r>
              <a:rPr lang="en-US" sz="2300" dirty="0"/>
              <a:t>$50M set-aside for tribes</a:t>
            </a:r>
          </a:p>
          <a:p>
            <a:pPr lvl="1"/>
            <a:r>
              <a:rPr lang="en-US" sz="2300" dirty="0"/>
              <a:t>15 percent set-aside for states hardest hit</a:t>
            </a:r>
          </a:p>
          <a:p>
            <a:pPr lvl="1"/>
            <a:r>
              <a:rPr lang="en-US" sz="2300" dirty="0"/>
              <a:t>Includes prevention, treatment, and recovery language</a:t>
            </a:r>
          </a:p>
          <a:p>
            <a:r>
              <a:rPr lang="en-US" sz="2300" dirty="0"/>
              <a:t>MAT PDOA increased by $28M (total - $84M)</a:t>
            </a:r>
          </a:p>
          <a:p>
            <a:r>
              <a:rPr lang="en-US" sz="2300" dirty="0"/>
              <a:t>Pregnant &amp; Postpartum Women increased by $10M (total - $29.9M)</a:t>
            </a:r>
          </a:p>
          <a:p>
            <a:r>
              <a:rPr lang="en-US" sz="2300" dirty="0"/>
              <a:t>Criminal Justice increased to $89M ($70M for Drug Courts)</a:t>
            </a:r>
          </a:p>
          <a:p>
            <a:r>
              <a:rPr lang="en-US" sz="2300" dirty="0"/>
              <a:t>BCOR (peer specialist training programs) increased by $2M (total - $5M)</a:t>
            </a:r>
          </a:p>
          <a:p>
            <a:r>
              <a:rPr lang="en-US" sz="2300" dirty="0"/>
              <a:t>MFP note: addiction psychiatry, addiction medicine, psychology (increased by $1M to total of $4.5M)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FY18:  Increased Resources</a:t>
            </a:r>
          </a:p>
        </p:txBody>
      </p:sp>
    </p:spTree>
    <p:extLst>
      <p:ext uri="{BB962C8B-B14F-4D97-AF65-F5344CB8AC3E}">
        <p14:creationId xmlns:p14="http://schemas.microsoft.com/office/powerpoint/2010/main" val="190252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63559-6E47-43C1-96EB-B35992F12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Heroin:</a:t>
            </a:r>
            <a:r>
              <a:rPr lang="en-US" dirty="0"/>
              <a:t> Heroin-involved overdose deaths more than quadrupled between 2010 and 2015.</a:t>
            </a:r>
          </a:p>
          <a:p>
            <a:r>
              <a:rPr lang="en-US" b="1" dirty="0"/>
              <a:t>Synthetic opioids (e.g., fentanyl)*:</a:t>
            </a:r>
            <a:r>
              <a:rPr lang="en-US" dirty="0"/>
              <a:t> 79 percent increase in deaths between 2014 and 2015.</a:t>
            </a:r>
          </a:p>
          <a:p>
            <a:r>
              <a:rPr lang="en-US" b="1" dirty="0"/>
              <a:t>Psychostimulants</a:t>
            </a:r>
            <a:r>
              <a:rPr lang="en-US" b="1" baseline="30000" dirty="0"/>
              <a:t>+</a:t>
            </a:r>
            <a:r>
              <a:rPr lang="en-US" b="1" dirty="0"/>
              <a:t>:</a:t>
            </a:r>
            <a:r>
              <a:rPr lang="en-US" dirty="0"/>
              <a:t> 255 percent increase in deaths since 2005.</a:t>
            </a:r>
          </a:p>
          <a:p>
            <a:r>
              <a:rPr lang="en-US" b="1" dirty="0"/>
              <a:t>Cocaine:</a:t>
            </a:r>
            <a:r>
              <a:rPr lang="en-US" dirty="0"/>
              <a:t> 25.2 percent increase in deaths between 2014 and 2015.</a:t>
            </a:r>
          </a:p>
          <a:p>
            <a:r>
              <a:rPr lang="en-US" b="1" dirty="0"/>
              <a:t>Marijuana:</a:t>
            </a:r>
            <a:r>
              <a:rPr lang="en-US" dirty="0"/>
              <a:t> 38 percent increase in the number of monthly marijuana users over the past 10 years.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F0A8A-689A-4D54-A624-B2B1BE5A28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2D789-AAEE-4471-BA98-1E0A98D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Death Rates for Different Substances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65780-EBA1-4044-9292-CC0B1E449A0E}"/>
              </a:ext>
            </a:extLst>
          </p:cNvPr>
          <p:cNvSpPr/>
          <p:nvPr/>
        </p:nvSpPr>
        <p:spPr>
          <a:xfrm>
            <a:off x="701277" y="6081250"/>
            <a:ext cx="4848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U.S. Department of Justice, Drug Enforcement Administration (2017).</a:t>
            </a: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8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20436"/>
          </a:xfrm>
        </p:spPr>
        <p:txBody>
          <a:bodyPr>
            <a:normAutofit/>
          </a:bodyPr>
          <a:lstStyle/>
          <a:p>
            <a:r>
              <a:rPr lang="en-US" dirty="0"/>
              <a:t>Prevention Success: Youth Alcohol Use 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" y="1208987"/>
            <a:ext cx="9142626" cy="47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6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00" y="0"/>
            <a:ext cx="8082270" cy="749906"/>
          </a:xfrm>
        </p:spPr>
        <p:txBody>
          <a:bodyPr>
            <a:normAutofit/>
          </a:bodyPr>
          <a:lstStyle/>
          <a:p>
            <a:r>
              <a:rPr lang="en-US" dirty="0"/>
              <a:t>Health Risks of Electronic Cigarettes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855" y="976436"/>
            <a:ext cx="7976634" cy="30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" y="6276206"/>
            <a:ext cx="612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Sources: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NIDA (2018); Smokefree.gov (n.d.).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743" y="1142992"/>
            <a:ext cx="793474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Typically contain nicotine.</a:t>
            </a:r>
          </a:p>
          <a:p>
            <a:pPr marL="347472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Typically have fewer chemicals than regular cigarettes but may contain other dangerous ingredients. </a:t>
            </a:r>
          </a:p>
          <a:p>
            <a:pPr marL="347472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According to the 2015 National Youth Tobacco Survey:</a:t>
            </a:r>
          </a:p>
          <a:p>
            <a:pPr marL="804672" lvl="1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13.5 percent of middle school and 37.7 percent of high school students had tried e-cigarettes</a:t>
            </a:r>
          </a:p>
          <a:p>
            <a:pPr marL="804672" lvl="1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Past-30-day use for students in grades 6–12 had increased from 1.1 percent in 2011 to 11.3 percent in 2015</a:t>
            </a:r>
          </a:p>
          <a:p>
            <a:pPr marL="347472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81.5 percent of current youth e-cigarette users said they used e-cigarettes “because they come in flavors I like.”</a:t>
            </a:r>
          </a:p>
          <a:p>
            <a:pPr marL="347472" indent="-347472">
              <a:spcBef>
                <a:spcPts val="72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9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D5C50-00E5-45C6-8134-95669D70D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420"/>
            <a:ext cx="8229600" cy="4863479"/>
          </a:xfrm>
        </p:spPr>
        <p:txBody>
          <a:bodyPr/>
          <a:lstStyle/>
          <a:p>
            <a:r>
              <a:rPr lang="en-US" dirty="0"/>
              <a:t>One e-cigarette device, JUUL, represented more than half of e-cigarette sales as of March 2018.</a:t>
            </a:r>
          </a:p>
          <a:p>
            <a:r>
              <a:rPr lang="en-US" dirty="0"/>
              <a:t>FDA has taken steps to address youth use of and access to JUUL and other e-cigarettes as part of a new Youth Tobacco Prevention Plan.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CE585-D1FE-4B98-A7A8-EDDB4D11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JUUL and Similar Devices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E461BD0-191C-46C4-A637-DDEA4F55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7847"/>
            <a:ext cx="31442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saka" charset="-128"/>
                <a:cs typeface="Arial" charset="0"/>
              </a:rPr>
              <a:t>Source: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saka" charset="-128"/>
                <a:cs typeface="Arial" charset="0"/>
              </a:rPr>
              <a:t>Public Health Law Center (2018).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201623"/>
            <a:ext cx="5115560" cy="20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567B4A9D08340A9CD879536FBBF0B" ma:contentTypeVersion="0" ma:contentTypeDescription="Create a new document." ma:contentTypeScope="" ma:versionID="3a03756d4686309846c7543f4fba20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24B1BD-77A9-4768-A23D-21880EA48C8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BCEFB4-742E-443D-9468-4896F46C3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B4CCCB-F68A-4847-8650-1C4E92953A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583</Words>
  <Application>Microsoft Office PowerPoint</Application>
  <PresentationFormat>On-screen Show (4:3)</PresentationFormat>
  <Paragraphs>96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Osaka</vt:lpstr>
      <vt:lpstr>Tw Cen MT</vt:lpstr>
      <vt:lpstr>Office Theme</vt:lpstr>
      <vt:lpstr>Worksheet</vt:lpstr>
      <vt:lpstr>Future of the Prevention Field and Prevention Across the Continuum,  Agencies, and Populations</vt:lpstr>
      <vt:lpstr>Objectives</vt:lpstr>
      <vt:lpstr>HHS and SAMHSA Leadership </vt:lpstr>
      <vt:lpstr>CSAP FY 2018 Omnibus Appropriation (Dollars in thousands) </vt:lpstr>
      <vt:lpstr>FY18:  Increased Resources</vt:lpstr>
      <vt:lpstr>Trends in Death Rates for Different Substances</vt:lpstr>
      <vt:lpstr>Prevention Success: Youth Alcohol Use </vt:lpstr>
      <vt:lpstr>Health Risks of Electronic Cigarettes</vt:lpstr>
      <vt:lpstr>JUUL and Similar Devices</vt:lpstr>
      <vt:lpstr>Deaths Due to Opioid Overdose</vt:lpstr>
      <vt:lpstr>Sources of Prescription Pain Relievers</vt:lpstr>
      <vt:lpstr>Prevention Grant Programs</vt:lpstr>
      <vt:lpstr>SAMHSA’s Technical Assistance Approach</vt:lpstr>
      <vt:lpstr>Prevention Technology Transfer Centers FOA</vt:lpstr>
      <vt:lpstr>Questions and Discussion</vt:lpstr>
    </vt:vector>
  </TitlesOfParts>
  <Company>Crosby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Shalini Wickramatilake</cp:lastModifiedBy>
  <cp:revision>146</cp:revision>
  <dcterms:created xsi:type="dcterms:W3CDTF">2018-02-20T15:28:46Z</dcterms:created>
  <dcterms:modified xsi:type="dcterms:W3CDTF">2018-06-06T19:09:51Z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0x010100AD7567B4A9D08340A9CD879536FBBF0B</vt:lpwstr>
  </property>
</Properties>
</file>