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9" r:id="rId6"/>
    <p:sldId id="270" r:id="rId7"/>
    <p:sldId id="261" r:id="rId8"/>
    <p:sldId id="269" r:id="rId9"/>
    <p:sldId id="275" r:id="rId10"/>
    <p:sldId id="262" r:id="rId11"/>
    <p:sldId id="268" r:id="rId12"/>
    <p:sldId id="272" r:id="rId13"/>
    <p:sldId id="271" r:id="rId14"/>
    <p:sldId id="273" r:id="rId15"/>
    <p:sldId id="274" r:id="rId16"/>
    <p:sldId id="265" r:id="rId1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8705" autoAdjust="0"/>
  </p:normalViewPr>
  <p:slideViewPr>
    <p:cSldViewPr snapToGrid="0">
      <p:cViewPr varScale="1">
        <p:scale>
          <a:sx n="60" d="100"/>
          <a:sy n="60" d="100"/>
        </p:scale>
        <p:origin x="12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ECF4-26C5-4438-96BF-6FF848BF327A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2C55-E5B4-4040-970C-2BBE6D3E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48" y="0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326E9032-F079-4E2A-8E05-8FFA03FB497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6347"/>
            <a:ext cx="5609591" cy="4182904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16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48" y="8829516"/>
            <a:ext cx="3038264" cy="465297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31E27539-670A-43CF-8E0A-F8ED8A8A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6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674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7539-670A-43CF-8E0A-F8ED8A8AA1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7881" y="185738"/>
            <a:ext cx="4337050" cy="69215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7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11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5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70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8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8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9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30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1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32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1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24225" y="365125"/>
            <a:ext cx="83502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24225" y="2879725"/>
            <a:ext cx="8350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elpline-online.com" TargetMode="External"/><Relationship Id="rId4" Type="http://schemas.openxmlformats.org/officeDocument/2006/relationships/hyperlink" Target="http://www.mass.gov/bs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3294063" y="3108325"/>
            <a:ext cx="8253412" cy="1655763"/>
          </a:xfrm>
        </p:spPr>
        <p:txBody>
          <a:bodyPr/>
          <a:lstStyle/>
          <a:p>
            <a:pPr algn="r"/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Allison F. Bauer, JD, LICSW</a:t>
            </a:r>
          </a:p>
          <a:p>
            <a:pPr algn="r"/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Director, Bureau of Substance Addiction Services, Massachusetts Department of Public Health</a:t>
            </a:r>
          </a:p>
          <a:p>
            <a:pPr algn="r"/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Substance Abuse and Mental Health Services Administration</a:t>
            </a:r>
          </a:p>
          <a:p>
            <a:pPr algn="r"/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U.S. Department of Health and Human Services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294063" y="306388"/>
            <a:ext cx="82534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4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Recovery Housing &amp; Initiatives </a:t>
            </a:r>
          </a:p>
          <a:p>
            <a:pPr algn="r" eaLnBrk="1" hangingPunct="1"/>
            <a:r>
              <a:rPr lang="en-US" altLang="en-US" sz="4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 Massachusetts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98450" y="5808664"/>
            <a:ext cx="29956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National Association of State Alcohol and Drug Abuse Directors Annual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2" y="173038"/>
            <a:ext cx="57102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Sober Housing in MA – Grievance Process</a:t>
            </a:r>
            <a:endParaRPr lang="en-US" alt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0993" r="3113" b="4806"/>
          <a:stretch/>
        </p:blipFill>
        <p:spPr>
          <a:xfrm>
            <a:off x="1528549" y="1064523"/>
            <a:ext cx="8982501" cy="53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2" y="173038"/>
            <a:ext cx="60981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Other Initiatives: Recovery Support Centers</a:t>
            </a:r>
            <a:endParaRPr lang="en-US" altLang="en-US" sz="3400" dirty="0"/>
          </a:p>
        </p:txBody>
      </p:sp>
      <p:sp>
        <p:nvSpPr>
          <p:cNvPr id="2" name="Rectangle 1"/>
          <p:cNvSpPr/>
          <p:nvPr/>
        </p:nvSpPr>
        <p:spPr>
          <a:xfrm>
            <a:off x="762002" y="1206128"/>
            <a:ext cx="744384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BSAS funds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10</a:t>
            </a:r>
            <a:r>
              <a:rPr lang="en-US" sz="3200" dirty="0">
                <a:latin typeface="+mj-lt"/>
              </a:rPr>
              <a:t> Recovery Support Centers in Massachusetts</a:t>
            </a:r>
          </a:p>
          <a:p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Examples of Center activities: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Peer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Relapse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Tobacco cessation support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Social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Access to computers for job searches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Advocacy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Recovery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241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2" y="173038"/>
            <a:ext cx="47307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Other Initiatives: Peer Workforce</a:t>
            </a:r>
            <a:endParaRPr lang="en-US" altLang="en-US" sz="3400" dirty="0"/>
          </a:p>
        </p:txBody>
      </p:sp>
      <p:sp>
        <p:nvSpPr>
          <p:cNvPr id="2" name="Rectangle 1"/>
          <p:cNvSpPr/>
          <p:nvPr/>
        </p:nvSpPr>
        <p:spPr>
          <a:xfrm>
            <a:off x="634043" y="1458248"/>
            <a:ext cx="8925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rgbClr val="C00000"/>
                </a:solidFill>
                <a:latin typeface="+mj-lt"/>
              </a:rPr>
              <a:t>1,058</a:t>
            </a:r>
            <a:r>
              <a:rPr lang="en-US" sz="3000">
                <a:latin typeface="+mj-lt"/>
              </a:rPr>
              <a:t> Coaches </a:t>
            </a:r>
            <a:r>
              <a:rPr lang="en-US" sz="3000" dirty="0">
                <a:latin typeface="+mj-lt"/>
              </a:rPr>
              <a:t>trained in BSAS-sponsored Recovery Coaching Academies held since 2011</a:t>
            </a:r>
          </a:p>
          <a:p>
            <a:endParaRPr lang="en-US" sz="3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+mj-lt"/>
              </a:rPr>
              <a:t>186</a:t>
            </a:r>
            <a:r>
              <a:rPr lang="en-US" sz="3000" dirty="0">
                <a:latin typeface="+mj-lt"/>
              </a:rPr>
              <a:t> new Recovery Coach Supervisors since 2016</a:t>
            </a:r>
          </a:p>
          <a:p>
            <a:endParaRPr lang="en-US" sz="3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403</a:t>
            </a:r>
            <a:r>
              <a:rPr lang="en-US" altLang="en-US" sz="3000" dirty="0">
                <a:latin typeface="+mj-lt"/>
              </a:rPr>
              <a:t> individuals trained in Ethical Considerations since 2015 (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204</a:t>
            </a:r>
            <a:r>
              <a:rPr lang="en-US" altLang="en-US" sz="3000" dirty="0">
                <a:latin typeface="+mj-lt"/>
              </a:rPr>
              <a:t> since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+mj-lt"/>
              </a:rPr>
              <a:t>30</a:t>
            </a:r>
            <a:r>
              <a:rPr lang="en-US" sz="3000" dirty="0">
                <a:latin typeface="+mj-lt"/>
              </a:rPr>
              <a:t> Certified Addiction Recovery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9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762000" y="173038"/>
            <a:ext cx="15776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Conclusion</a:t>
            </a:r>
            <a:endParaRPr lang="en-US" altLang="en-US" sz="3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166020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Massachusetts Department of Public Health, </a:t>
            </a:r>
          </a:p>
          <a:p>
            <a:pPr algn="ctr"/>
            <a:r>
              <a:rPr lang="en-US" dirty="0">
                <a:latin typeface="+mj-lt"/>
              </a:rPr>
              <a:t>Bureau of Substance Addiction Services</a:t>
            </a:r>
          </a:p>
          <a:p>
            <a:pPr algn="ctr"/>
            <a:r>
              <a:rPr lang="en-US" u="sng" dirty="0">
                <a:latin typeface="+mj-lt"/>
                <a:hlinkClick r:id="rId4"/>
              </a:rPr>
              <a:t>www.mass.gov/bsas</a:t>
            </a:r>
            <a:endParaRPr lang="en-US" u="sng" dirty="0">
              <a:latin typeface="+mj-lt"/>
            </a:endParaRPr>
          </a:p>
          <a:p>
            <a:pPr algn="ctr"/>
            <a:endParaRPr lang="en-US" u="sng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Allison F. Bauer, JD, LICSW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(617) 624-5151</a:t>
            </a:r>
          </a:p>
          <a:p>
            <a:pPr algn="ctr"/>
            <a:endParaRPr lang="en-US" sz="2400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Helpline: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800-327-5050</a:t>
            </a:r>
          </a:p>
          <a:p>
            <a:pPr algn="ctr"/>
            <a:r>
              <a:rPr lang="en-US" dirty="0">
                <a:latin typeface="+mj-lt"/>
                <a:hlinkClick r:id="rId5"/>
              </a:rPr>
              <a:t>http://www.helpline-online.com</a:t>
            </a:r>
            <a:endParaRPr lang="en-US" dirty="0">
              <a:latin typeface="+mj-lt"/>
            </a:endParaRPr>
          </a:p>
          <a:p>
            <a:pPr algn="ctr">
              <a:buFont typeface="Monotype Sorts" pitchFamily="2" charset="2"/>
              <a:buNone/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77875" y="161927"/>
            <a:ext cx="11560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Agenda</a:t>
            </a:r>
            <a:endParaRPr lang="en-US" altLang="en-US" sz="3400" dirty="0"/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777876" y="1720850"/>
            <a:ext cx="10780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777876" y="1385890"/>
            <a:ext cx="10785474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800"/>
              </a:spcAft>
            </a:pPr>
            <a:endParaRPr lang="en-US" altLang="en-US" sz="2500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Yu Gothic Medium" panose="020B0500000000000000" pitchFamily="34" charset="-128"/>
              </a:rPr>
              <a:t>Introduction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Yu Gothic Medium" panose="020B0500000000000000" pitchFamily="34" charset="-128"/>
              </a:rPr>
              <a:t>Sober Housing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Yu Gothic Medium" panose="020B0500000000000000" pitchFamily="34" charset="-128"/>
              </a:rPr>
              <a:t>Recovery Support Centers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Yu Gothic Medium" panose="020B0500000000000000" pitchFamily="34" charset="-128"/>
              </a:rPr>
              <a:t>Peer Workforce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Yu Gothic Medium" panose="020B0500000000000000" pitchFamily="34" charset="-128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77875" y="161927"/>
            <a:ext cx="18405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Introduction</a:t>
            </a:r>
            <a:endParaRPr lang="en-US" altLang="en-US" sz="3400" dirty="0"/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777876" y="1720850"/>
            <a:ext cx="10780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777875" y="1269242"/>
            <a:ext cx="10167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 sz="3200" b="1" kern="0" dirty="0">
                <a:solidFill>
                  <a:srgbClr val="C00000"/>
                </a:solidFill>
                <a:latin typeface="+mj-lt"/>
              </a:rPr>
              <a:t>BSAS is the Single State Authority</a:t>
            </a:r>
          </a:p>
          <a:p>
            <a:pPr marL="0" lvl="1">
              <a:lnSpc>
                <a:spcPct val="150000"/>
              </a:lnSpc>
            </a:pPr>
            <a:r>
              <a:rPr lang="en-US" altLang="en-US" sz="3200" kern="0" dirty="0">
                <a:solidFill>
                  <a:srgbClr val="C00000"/>
                </a:solidFill>
                <a:latin typeface="+mj-lt"/>
              </a:rPr>
              <a:t>	Prevention – Intervention – Treatment – Recovery</a:t>
            </a:r>
          </a:p>
          <a:p>
            <a:pPr>
              <a:lnSpc>
                <a:spcPct val="150000"/>
              </a:lnSpc>
            </a:pPr>
            <a:r>
              <a:rPr lang="en-US" altLang="en-US" sz="3200" kern="0" dirty="0">
                <a:latin typeface="+mj-lt"/>
              </a:rPr>
              <a:t>Development &amp; Funding Support</a:t>
            </a:r>
          </a:p>
          <a:p>
            <a:pPr>
              <a:lnSpc>
                <a:spcPct val="150000"/>
              </a:lnSpc>
            </a:pPr>
            <a:r>
              <a:rPr lang="en-US" altLang="en-US" sz="3200" kern="0" dirty="0">
                <a:latin typeface="+mj-lt"/>
              </a:rPr>
              <a:t>Quality of Care</a:t>
            </a:r>
          </a:p>
          <a:p>
            <a:pPr>
              <a:lnSpc>
                <a:spcPct val="150000"/>
              </a:lnSpc>
            </a:pPr>
            <a:r>
              <a:rPr lang="en-US" altLang="en-US" sz="3200" kern="0" dirty="0">
                <a:latin typeface="+mj-lt"/>
              </a:rPr>
              <a:t>Licensing of Treatment Facilities</a:t>
            </a:r>
          </a:p>
          <a:p>
            <a:pPr>
              <a:lnSpc>
                <a:spcPct val="150000"/>
              </a:lnSpc>
            </a:pPr>
            <a:r>
              <a:rPr lang="en-US" altLang="en-US" sz="3200" kern="0" dirty="0">
                <a:latin typeface="+mj-lt"/>
              </a:rPr>
              <a:t>Licensing of Addiction Counselors</a:t>
            </a:r>
          </a:p>
        </p:txBody>
      </p:sp>
    </p:spTree>
    <p:extLst>
      <p:ext uri="{BB962C8B-B14F-4D97-AF65-F5344CB8AC3E}">
        <p14:creationId xmlns:p14="http://schemas.microsoft.com/office/powerpoint/2010/main" val="39749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85813" y="173038"/>
            <a:ext cx="2882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Sober Housing in MA</a:t>
            </a:r>
            <a:endParaRPr lang="en-US" altLang="en-US" sz="3400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86603" y="1106097"/>
            <a:ext cx="5465011" cy="544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/>
            <a:r>
              <a:rPr lang="en-US" sz="3200" dirty="0">
                <a:latin typeface="+mj-lt"/>
              </a:rPr>
              <a:t>A Sober Home is a broad term describing a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sober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safe</a:t>
            </a:r>
            <a:r>
              <a:rPr lang="en-US" sz="3200" dirty="0">
                <a:latin typeface="+mj-lt"/>
              </a:rPr>
              <a:t> and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healthy</a:t>
            </a:r>
            <a:r>
              <a:rPr lang="en-US" sz="3200" dirty="0">
                <a:latin typeface="+mj-lt"/>
              </a:rPr>
              <a:t> living environment that promotes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recovery</a:t>
            </a:r>
            <a:r>
              <a:rPr lang="en-US" sz="3200" dirty="0">
                <a:latin typeface="+mj-lt"/>
              </a:rPr>
              <a:t> from alcohol and other drug use and associated problems. </a:t>
            </a:r>
            <a:br>
              <a:rPr lang="en-US" sz="3200" dirty="0">
                <a:latin typeface="+mj-lt"/>
              </a:rPr>
            </a:br>
            <a:endParaRPr lang="en-US" altLang="en-US" sz="3600" b="1" dirty="0">
              <a:latin typeface="+mj-lt"/>
            </a:endParaRPr>
          </a:p>
        </p:txBody>
      </p:sp>
      <p:pic>
        <p:nvPicPr>
          <p:cNvPr id="1026" name="Picture 2" descr="C:\Users\hlipper\Desktop\SoberHomes_April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32751"/>
            <a:ext cx="5488761" cy="42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85813" y="173038"/>
            <a:ext cx="607249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Sober Housing in MA – Certification Process</a:t>
            </a:r>
            <a:endParaRPr lang="en-US" alt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2290" r="6169" b="11743"/>
          <a:stretch/>
        </p:blipFill>
        <p:spPr>
          <a:xfrm>
            <a:off x="1436231" y="1219202"/>
            <a:ext cx="9319541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82" y="1020138"/>
            <a:ext cx="3454399" cy="2320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1080" y="1664681"/>
            <a:ext cx="1580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Yu Gothic Medium"/>
              </a:rPr>
              <a:t>HOW House in Boston, MA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9" y="3775460"/>
            <a:ext cx="3228117" cy="2205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95179" y="4287795"/>
            <a:ext cx="160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Yu Gothic Medium"/>
              </a:rPr>
              <a:t>ASL House in Attleboro, MA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05" y="1125314"/>
            <a:ext cx="2814202" cy="21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7926" y="4595572"/>
            <a:ext cx="181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Yu Gothic Medium"/>
              </a:rPr>
              <a:t>Kelly House in Wakefield, MA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78" y="3663329"/>
            <a:ext cx="3429001" cy="2572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38707" y="1672319"/>
            <a:ext cx="1811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Yu Gothic Medium"/>
              </a:rPr>
              <a:t>Vineyard House in Vineyard Haven, MA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5813" y="173038"/>
            <a:ext cx="2882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Sober Housing in MA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94006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0" y="173038"/>
            <a:ext cx="46410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 Living House in Lawrence, MA</a:t>
            </a:r>
            <a:endParaRPr lang="en-US" altLang="en-US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54" y="1419367"/>
            <a:ext cx="3555272" cy="2765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07" y="2095853"/>
            <a:ext cx="4647742" cy="3097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23" y="4355369"/>
            <a:ext cx="2895599" cy="1929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2" y="173038"/>
            <a:ext cx="4386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Brady’s Place in Weymouth, MA</a:t>
            </a:r>
            <a:endParaRPr lang="en-US" altLang="en-US" sz="3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8" y="2286823"/>
            <a:ext cx="4028612" cy="314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28" y="1637729"/>
            <a:ext cx="3769651" cy="2481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71" y="4303889"/>
            <a:ext cx="3126766" cy="2058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3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62002" y="173038"/>
            <a:ext cx="2882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Sober Housing in MA</a:t>
            </a:r>
            <a:endParaRPr lang="en-US" altLang="en-US" sz="3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b="4535"/>
          <a:stretch/>
        </p:blipFill>
        <p:spPr bwMode="auto">
          <a:xfrm>
            <a:off x="1380697" y="1100350"/>
            <a:ext cx="9430605" cy="4875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746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HSA PPT Template_022018.potx [Read-Only]" id="{792C0558-9B0C-47EE-B199-3EAF8EAD94E1}" vid="{5BC4C46A-92FD-4AF9-8DEF-1798B8A8D6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7536DE41126429422F072FBF3D574" ma:contentTypeVersion="8" ma:contentTypeDescription="Create a new document." ma:contentTypeScope="" ma:versionID="ded88729e74fa4de823480f629755db6">
  <xsd:schema xmlns:xsd="http://www.w3.org/2001/XMLSchema" xmlns:xs="http://www.w3.org/2001/XMLSchema" xmlns:p="http://schemas.microsoft.com/office/2006/metadata/properties" xmlns:ns2="79bca1ab-297f-4116-b96f-aa6548a49ea9" xmlns:ns3="f5e1cd5c-0876-4f9a-a206-f6129b888838" targetNamespace="http://schemas.microsoft.com/office/2006/metadata/properties" ma:root="true" ma:fieldsID="c87b71fc7917c9679610b18fc9054f8a" ns2:_="" ns3:_="">
    <xsd:import namespace="79bca1ab-297f-4116-b96f-aa6548a49ea9"/>
    <xsd:import namespace="f5e1cd5c-0876-4f9a-a206-f6129b888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a1ab-297f-4116-b96f-aa6548a49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1cd5c-0876-4f9a-a206-f6129b88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6CB396-3383-4B12-8FE7-AE227F53A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a1ab-297f-4116-b96f-aa6548a49ea9"/>
    <ds:schemaRef ds:uri="f5e1cd5c-0876-4f9a-a206-f6129b888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C3A01D-6D90-459D-86D4-B187429B6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DC6E2-E8F1-402F-BDA1-B3452266A423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5e1cd5c-0876-4f9a-a206-f6129b888838"/>
    <ds:schemaRef ds:uri="79bca1ab-297f-4116-b96f-aa6548a49e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SAMHSA PowerPoint Template 2.14.18</Template>
  <TotalTime>411</TotalTime>
  <Words>298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Yu Gothic Medium</vt:lpstr>
      <vt:lpstr>Yu Gothic UI Semibold</vt:lpstr>
      <vt:lpstr>Yu Gothic UI Semilight</vt:lpstr>
      <vt:lpstr>Arial</vt:lpstr>
      <vt:lpstr>Calibri</vt:lpstr>
      <vt:lpstr>Calibri Light</vt:lpstr>
      <vt:lpstr>Monotype Sorts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Trick</dc:creator>
  <cp:lastModifiedBy>Marcia Trick</cp:lastModifiedBy>
  <cp:revision>33</cp:revision>
  <cp:lastPrinted>2018-05-01T17:00:03Z</cp:lastPrinted>
  <dcterms:created xsi:type="dcterms:W3CDTF">2018-02-15T17:13:57Z</dcterms:created>
  <dcterms:modified xsi:type="dcterms:W3CDTF">2018-05-17T19:06:09Z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0x010100A6F7536DE41126429422F072FBF3D574</vt:lpwstr>
  </property>
</Properties>
</file>