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1" r:id="rId4"/>
    <p:sldId id="262" r:id="rId5"/>
    <p:sldId id="268" r:id="rId6"/>
    <p:sldId id="270" r:id="rId7"/>
    <p:sldId id="269" r:id="rId8"/>
    <p:sldId id="271" r:id="rId9"/>
    <p:sldId id="272" r:id="rId10"/>
    <p:sldId id="273" r:id="rId11"/>
    <p:sldId id="274" r:id="rId12"/>
    <p:sldId id="275" r:id="rId13"/>
    <p:sldId id="276" r:id="rId14"/>
    <p:sldId id="277" r:id="rId15"/>
    <p:sldId id="279" r:id="rId16"/>
  </p:sldIdLst>
  <p:sldSz cx="12192000" cy="6858000"/>
  <p:notesSz cx="7007225" cy="9293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6" autoAdjust="0"/>
    <p:restoredTop sz="67813" autoAdjust="0"/>
  </p:normalViewPr>
  <p:slideViewPr>
    <p:cSldViewPr snapToGrid="0">
      <p:cViewPr varScale="1">
        <p:scale>
          <a:sx n="61" d="100"/>
          <a:sy n="61" d="100"/>
        </p:scale>
        <p:origin x="1650"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68750" y="0"/>
            <a:ext cx="3036888" cy="465138"/>
          </a:xfrm>
          <a:prstGeom prst="rect">
            <a:avLst/>
          </a:prstGeom>
        </p:spPr>
        <p:txBody>
          <a:bodyPr vert="horz" lIns="91440" tIns="45720" rIns="91440" bIns="45720" rtlCol="0"/>
          <a:lstStyle>
            <a:lvl1pPr algn="r">
              <a:defRPr sz="1200"/>
            </a:lvl1pPr>
          </a:lstStyle>
          <a:p>
            <a:fld id="{5134CD29-83ED-44C6-851A-82B9A5311F87}" type="datetimeFigureOut">
              <a:rPr lang="en-US" smtClean="0"/>
              <a:t>5/17/2018</a:t>
            </a:fld>
            <a:endParaRPr lang="en-US" dirty="0"/>
          </a:p>
        </p:txBody>
      </p:sp>
      <p:sp>
        <p:nvSpPr>
          <p:cNvPr id="4" name="Slide Image Placeholder 3"/>
          <p:cNvSpPr>
            <a:spLocks noGrp="1" noRot="1" noChangeAspect="1"/>
          </p:cNvSpPr>
          <p:nvPr>
            <p:ph type="sldImg" idx="2"/>
          </p:nvPr>
        </p:nvSpPr>
        <p:spPr>
          <a:xfrm>
            <a:off x="715963" y="1162050"/>
            <a:ext cx="5575300" cy="31353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088" y="4471988"/>
            <a:ext cx="5607050" cy="3659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8088"/>
            <a:ext cx="3036888"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8750" y="8828088"/>
            <a:ext cx="3036888" cy="465137"/>
          </a:xfrm>
          <a:prstGeom prst="rect">
            <a:avLst/>
          </a:prstGeom>
        </p:spPr>
        <p:txBody>
          <a:bodyPr vert="horz" lIns="91440" tIns="45720" rIns="91440" bIns="45720" rtlCol="0" anchor="b"/>
          <a:lstStyle>
            <a:lvl1pPr algn="r">
              <a:defRPr sz="1200"/>
            </a:lvl1pPr>
          </a:lstStyle>
          <a:p>
            <a:fld id="{60E2F9E5-8FDD-4315-8A27-5104925B684E}" type="slidenum">
              <a:rPr lang="en-US" smtClean="0"/>
              <a:t>‹#›</a:t>
            </a:fld>
            <a:endParaRPr lang="en-US" dirty="0"/>
          </a:p>
        </p:txBody>
      </p:sp>
    </p:spTree>
    <p:extLst>
      <p:ext uri="{BB962C8B-B14F-4D97-AF65-F5344CB8AC3E}">
        <p14:creationId xmlns:p14="http://schemas.microsoft.com/office/powerpoint/2010/main" val="15974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57881" y="185738"/>
            <a:ext cx="4337050" cy="692150"/>
          </a:xfrm>
        </p:spPr>
        <p:txBody>
          <a:bodyPr>
            <a:normAutofit/>
          </a:bodyPr>
          <a:lstStyle>
            <a:lvl1pPr>
              <a:defRPr sz="3600" b="0">
                <a:solidFill>
                  <a:schemeClr val="bg1"/>
                </a:solidFill>
                <a:latin typeface="Yu Gothic Medium" panose="020B0500000000000000" pitchFamily="34" charset="-128"/>
                <a:ea typeface="Yu Gothic Medium" panose="020B0500000000000000" pitchFamily="34" charset="-128"/>
              </a:defRPr>
            </a:lvl1pPr>
          </a:lstStyle>
          <a:p>
            <a:pPr lvl="0"/>
            <a:r>
              <a:rPr lang="en-US"/>
              <a:t>Edit Master text styles</a:t>
            </a:r>
          </a:p>
        </p:txBody>
      </p:sp>
    </p:spTree>
    <p:extLst>
      <p:ext uri="{BB962C8B-B14F-4D97-AF65-F5344CB8AC3E}">
        <p14:creationId xmlns:p14="http://schemas.microsoft.com/office/powerpoint/2010/main" val="209727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1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4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0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68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28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7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73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0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1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32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1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24225" y="365125"/>
            <a:ext cx="83502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3324225" y="2879725"/>
            <a:ext cx="83502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ubtitle 2"/>
          <p:cNvSpPr>
            <a:spLocks noGrp="1"/>
          </p:cNvSpPr>
          <p:nvPr>
            <p:ph type="subTitle" idx="4294967295"/>
          </p:nvPr>
        </p:nvSpPr>
        <p:spPr>
          <a:xfrm>
            <a:off x="3294063" y="3108325"/>
            <a:ext cx="8253412" cy="1655763"/>
          </a:xfrm>
        </p:spPr>
        <p:txBody>
          <a:bodyPr/>
          <a:lstStyle/>
          <a:p>
            <a:pPr algn="r"/>
            <a:r>
              <a:rPr lang="en-US" altLang="en-US" sz="2200" dirty="0">
                <a:solidFill>
                  <a:schemeClr val="bg1"/>
                </a:solidFill>
                <a:latin typeface="Yu Gothic Medium" panose="020B0500000000000000" pitchFamily="34" charset="-128"/>
                <a:ea typeface="Yu Gothic Medium" panose="020B0500000000000000" pitchFamily="34" charset="-128"/>
              </a:rPr>
              <a:t>Holly Hagle, PhD </a:t>
            </a:r>
          </a:p>
          <a:p>
            <a:pPr algn="r"/>
            <a:r>
              <a:rPr lang="en-US" altLang="en-US" sz="2200" dirty="0">
                <a:solidFill>
                  <a:schemeClr val="bg1"/>
                </a:solidFill>
                <a:latin typeface="Yu Gothic Medium" panose="020B0500000000000000" pitchFamily="34" charset="-128"/>
                <a:ea typeface="Yu Gothic Medium" panose="020B0500000000000000" pitchFamily="34" charset="-128"/>
              </a:rPr>
              <a:t>Co-Director, Addiction Technology Transfer Center, Network Coordinating Office (NCO) </a:t>
            </a:r>
          </a:p>
        </p:txBody>
      </p:sp>
      <p:sp>
        <p:nvSpPr>
          <p:cNvPr id="14340" name="TextBox 5"/>
          <p:cNvSpPr txBox="1">
            <a:spLocks noChangeArrowheads="1"/>
          </p:cNvSpPr>
          <p:nvPr/>
        </p:nvSpPr>
        <p:spPr bwMode="auto">
          <a:xfrm>
            <a:off x="3294063" y="306388"/>
            <a:ext cx="82534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sz="4000" dirty="0">
                <a:solidFill>
                  <a:schemeClr val="bg1"/>
                </a:solidFill>
                <a:latin typeface="Arial"/>
              </a:rPr>
              <a:t>Overview of the Addiction Technology Transfer Center Network </a:t>
            </a:r>
            <a:br>
              <a:rPr lang="en-US" sz="4000" dirty="0">
                <a:solidFill>
                  <a:schemeClr val="bg1"/>
                </a:solidFill>
                <a:latin typeface="Arial"/>
              </a:rPr>
            </a:br>
            <a:endParaRPr lang="en-US" altLang="en-US" sz="4000" b="1" dirty="0">
              <a:solidFill>
                <a:schemeClr val="bg1"/>
              </a:solidFill>
              <a:latin typeface="Yu Gothic UI Semibold" panose="020B0700000000000000" pitchFamily="34" charset="-128"/>
              <a:ea typeface="Yu Gothic UI Semibold" panose="020B0700000000000000" pitchFamily="34" charset="-128"/>
            </a:endParaRPr>
          </a:p>
        </p:txBody>
      </p:sp>
      <p:sp>
        <p:nvSpPr>
          <p:cNvPr id="14341" name="Rectangle 6"/>
          <p:cNvSpPr>
            <a:spLocks noChangeArrowheads="1"/>
          </p:cNvSpPr>
          <p:nvPr/>
        </p:nvSpPr>
        <p:spPr bwMode="auto">
          <a:xfrm>
            <a:off x="298450" y="5808663"/>
            <a:ext cx="2384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Yu Gothic UI Semilight" panose="020B0400000000000000" pitchFamily="34" charset="-128"/>
                <a:ea typeface="Yu Gothic UI Semilight" panose="020B0400000000000000" pitchFamily="34" charset="-128"/>
              </a:rPr>
              <a:t>Location of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36053" y="185738"/>
            <a:ext cx="8904735" cy="692150"/>
          </a:xfrm>
        </p:spPr>
        <p:txBody>
          <a:bodyPr>
            <a:normAutofit fontScale="85000" lnSpcReduction="10000"/>
          </a:bodyPr>
          <a:lstStyle/>
          <a:p>
            <a:pPr algn="ctr"/>
            <a:r>
              <a:rPr lang="en-US" altLang="en-US" b="1" dirty="0"/>
              <a:t>Six International HIV Centers (PEPFAR funded)</a:t>
            </a:r>
          </a:p>
          <a:p>
            <a:pPr algn="ctr"/>
            <a:endParaRPr lang="en-US" dirty="0"/>
          </a:p>
        </p:txBody>
      </p:sp>
      <p:pic>
        <p:nvPicPr>
          <p:cNvPr id="3" name="Picture 2"/>
          <p:cNvPicPr>
            <a:picLocks noChangeAspect="1"/>
          </p:cNvPicPr>
          <p:nvPr/>
        </p:nvPicPr>
        <p:blipFill>
          <a:blip r:embed="rId2"/>
          <a:stretch>
            <a:fillRect/>
          </a:stretch>
        </p:blipFill>
        <p:spPr>
          <a:xfrm>
            <a:off x="150125" y="1137919"/>
            <a:ext cx="12041876" cy="4795521"/>
          </a:xfrm>
          <a:prstGeom prst="rect">
            <a:avLst/>
          </a:prstGeom>
        </p:spPr>
      </p:pic>
    </p:spTree>
    <p:extLst>
      <p:ext uri="{BB962C8B-B14F-4D97-AF65-F5344CB8AC3E}">
        <p14:creationId xmlns:p14="http://schemas.microsoft.com/office/powerpoint/2010/main" val="374354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880" y="185738"/>
            <a:ext cx="8447079" cy="692150"/>
          </a:xfrm>
        </p:spPr>
        <p:txBody>
          <a:bodyPr/>
          <a:lstStyle/>
          <a:p>
            <a:pPr algn="ctr"/>
            <a:r>
              <a:rPr lang="en-US" dirty="0"/>
              <a:t>Soon to be Funded</a:t>
            </a:r>
          </a:p>
        </p:txBody>
      </p:sp>
      <p:sp>
        <p:nvSpPr>
          <p:cNvPr id="3" name="Rectangle 2"/>
          <p:cNvSpPr/>
          <p:nvPr/>
        </p:nvSpPr>
        <p:spPr>
          <a:xfrm>
            <a:off x="955040" y="1398108"/>
            <a:ext cx="10383520" cy="3941079"/>
          </a:xfrm>
          <a:prstGeom prst="rect">
            <a:avLst/>
          </a:prstGeom>
        </p:spPr>
        <p:txBody>
          <a:bodyPr wrap="square">
            <a:spAutoFit/>
          </a:bodyPr>
          <a:lstStyle/>
          <a:p>
            <a:pPr marL="228600" lvl="0" indent="-228600" eaLnBrk="1" fontAlgn="auto" hangingPunct="1">
              <a:lnSpc>
                <a:spcPct val="90000"/>
              </a:lnSpc>
              <a:spcBef>
                <a:spcPts val="1000"/>
              </a:spcBef>
              <a:spcAft>
                <a:spcPts val="0"/>
              </a:spcAft>
              <a:buFont typeface="Arial" panose="020B0604020202020204" pitchFamily="34" charset="0"/>
              <a:buChar char="•"/>
            </a:pPr>
            <a:r>
              <a:rPr lang="en-US" sz="2400" dirty="0">
                <a:solidFill>
                  <a:srgbClr val="37557C"/>
                </a:solidFill>
                <a:latin typeface="Arial" panose="020B0604020202020204" pitchFamily="34" charset="0"/>
                <a:cs typeface="Arial" panose="020B0604020202020204" pitchFamily="34" charset="0"/>
              </a:rPr>
              <a:t>1 Targeted Capacity Expansion Hispanic/Latino Center of Excellence for Substance Use Disorder Treatment and Recovery Program</a:t>
            </a:r>
          </a:p>
          <a:p>
            <a:pPr lvl="0" eaLnBrk="1" fontAlgn="auto" hangingPunct="1">
              <a:lnSpc>
                <a:spcPct val="90000"/>
              </a:lnSpc>
              <a:spcBef>
                <a:spcPts val="1000"/>
              </a:spcBef>
              <a:spcAft>
                <a:spcPts val="0"/>
              </a:spcAft>
            </a:pPr>
            <a:endParaRPr lang="en-US" sz="2400" dirty="0">
              <a:solidFill>
                <a:srgbClr val="37557C"/>
              </a:solidFill>
              <a:latin typeface="Arial" panose="020B0604020202020204" pitchFamily="34" charset="0"/>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en-US" sz="2400" dirty="0">
                <a:solidFill>
                  <a:srgbClr val="37557C"/>
                </a:solidFill>
                <a:latin typeface="Arial" panose="020B0604020202020204" pitchFamily="34" charset="0"/>
                <a:cs typeface="Arial" panose="020B0604020202020204" pitchFamily="34" charset="0"/>
              </a:rPr>
              <a:t>The Hispanic/Latino COE recipient will work directly with SAMHSA and in collaboration with the FY 2017 Addiction Technology Transfer Center (ATTC) National Coordinating Center and the Regional ATTCs on activities aimed at improving the quality and effectiveness of treatment and recovery, as well as working directly with providers of clinical and recovery support services, and others that influence the delivery of services, to improve the quality of workforce training and service delivery to Hispanic/Latino communities.</a:t>
            </a:r>
          </a:p>
        </p:txBody>
      </p:sp>
    </p:spTree>
    <p:extLst>
      <p:ext uri="{BB962C8B-B14F-4D97-AF65-F5344CB8AC3E}">
        <p14:creationId xmlns:p14="http://schemas.microsoft.com/office/powerpoint/2010/main" val="317393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880" y="185738"/>
            <a:ext cx="7898439" cy="692150"/>
          </a:xfrm>
        </p:spPr>
        <p:txBody>
          <a:bodyPr>
            <a:noAutofit/>
          </a:bodyPr>
          <a:lstStyle/>
          <a:p>
            <a:pPr algn="ctr"/>
            <a:r>
              <a:rPr lang="en-US" sz="3200" dirty="0"/>
              <a:t>Primary Work</a:t>
            </a:r>
            <a:br>
              <a:rPr lang="en-US" sz="3200" dirty="0"/>
            </a:br>
            <a:endParaRPr lang="en-US" sz="3200" dirty="0"/>
          </a:p>
        </p:txBody>
      </p:sp>
      <p:pic>
        <p:nvPicPr>
          <p:cNvPr id="3" name="Picture 2"/>
          <p:cNvPicPr>
            <a:picLocks noChangeAspect="1"/>
          </p:cNvPicPr>
          <p:nvPr/>
        </p:nvPicPr>
        <p:blipFill>
          <a:blip r:embed="rId2"/>
          <a:stretch>
            <a:fillRect/>
          </a:stretch>
        </p:blipFill>
        <p:spPr>
          <a:xfrm>
            <a:off x="6835193" y="963297"/>
            <a:ext cx="5255207" cy="5071744"/>
          </a:xfrm>
          <a:prstGeom prst="rect">
            <a:avLst/>
          </a:prstGeom>
        </p:spPr>
      </p:pic>
      <p:sp>
        <p:nvSpPr>
          <p:cNvPr id="4" name="Rectangle 3"/>
          <p:cNvSpPr/>
          <p:nvPr/>
        </p:nvSpPr>
        <p:spPr>
          <a:xfrm>
            <a:off x="447040" y="1293563"/>
            <a:ext cx="6096000" cy="5002395"/>
          </a:xfrm>
          <a:prstGeom prst="rect">
            <a:avLst/>
          </a:prstGeom>
        </p:spPr>
        <p:txBody>
          <a:bodyPr>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US" sz="2800" b="0" i="0" u="none" strike="noStrike" kern="0" cap="none" spc="0" normalizeH="0" baseline="0" noProof="0" dirty="0">
                <a:ln>
                  <a:noFill/>
                </a:ln>
                <a:solidFill>
                  <a:srgbClr val="37557C"/>
                </a:solidFill>
                <a:effectLst/>
                <a:uLnTx/>
                <a:uFillTx/>
                <a:latin typeface="Arial" panose="020B0604020202020204" pitchFamily="34" charset="0"/>
                <a:cs typeface="Arial" panose="020B0604020202020204" pitchFamily="34" charset="0"/>
              </a:rPr>
              <a:t>Through the funding of this effort, SAMHSA expects to support national and regional activities focused on:  </a:t>
            </a:r>
          </a:p>
          <a:p>
            <a:pPr marL="0" marR="0" lvl="0" indent="0" defTabSz="914400" eaLnBrk="1" fontAlgn="auto" latinLnBrk="0" hangingPunct="1">
              <a:lnSpc>
                <a:spcPct val="90000"/>
              </a:lnSpc>
              <a:spcBef>
                <a:spcPts val="1000"/>
              </a:spcBef>
              <a:spcAft>
                <a:spcPts val="0"/>
              </a:spcAft>
              <a:buClrTx/>
              <a:buSzTx/>
              <a:buFontTx/>
              <a:buNone/>
              <a:tabLst/>
              <a:defRPr/>
            </a:pPr>
            <a:r>
              <a:rPr kumimoji="0" lang="en-US" sz="2800" b="0" i="0" u="none" strike="noStrike" kern="0" cap="none" spc="0" normalizeH="0" baseline="0" noProof="0" dirty="0">
                <a:ln>
                  <a:noFill/>
                </a:ln>
                <a:solidFill>
                  <a:srgbClr val="37557C"/>
                </a:solidFill>
                <a:effectLst/>
                <a:uLnTx/>
                <a:uFillTx/>
                <a:latin typeface="Arial" panose="020B0604020202020204" pitchFamily="34" charset="0"/>
                <a:cs typeface="Arial" panose="020B0604020202020204" pitchFamily="34" charset="0"/>
              </a:rPr>
              <a:t>1) </a:t>
            </a:r>
            <a:r>
              <a:rPr kumimoji="0" lang="en-US" sz="2800" b="1" i="0" u="none" strike="noStrike" kern="0" cap="none" spc="0" normalizeH="0" baseline="0" noProof="0" dirty="0">
                <a:ln>
                  <a:noFill/>
                </a:ln>
                <a:solidFill>
                  <a:srgbClr val="37557C"/>
                </a:solidFill>
                <a:effectLst/>
                <a:uLnTx/>
                <a:uFillTx/>
                <a:latin typeface="Arial" panose="020B0604020202020204" pitchFamily="34" charset="0"/>
                <a:cs typeface="Arial" panose="020B0604020202020204" pitchFamily="34" charset="0"/>
              </a:rPr>
              <a:t>preparing tools needed </a:t>
            </a:r>
            <a:r>
              <a:rPr kumimoji="0" lang="en-US" sz="2800" b="0" i="0" u="none" strike="noStrike" kern="0" cap="none" spc="0" normalizeH="0" baseline="0" noProof="0" dirty="0">
                <a:ln>
                  <a:noFill/>
                </a:ln>
                <a:solidFill>
                  <a:srgbClr val="37557C"/>
                </a:solidFill>
                <a:effectLst/>
                <a:uLnTx/>
                <a:uFillTx/>
                <a:latin typeface="Arial" panose="020B0604020202020204" pitchFamily="34" charset="0"/>
                <a:cs typeface="Arial" panose="020B0604020202020204" pitchFamily="34" charset="0"/>
              </a:rPr>
              <a:t>by practitioners to improve the quality of service delivery; and </a:t>
            </a:r>
          </a:p>
          <a:p>
            <a:pPr marL="0" marR="0" lvl="0" indent="0" defTabSz="914400" eaLnBrk="1" fontAlgn="auto" latinLnBrk="0" hangingPunct="1">
              <a:lnSpc>
                <a:spcPct val="90000"/>
              </a:lnSpc>
              <a:spcBef>
                <a:spcPts val="1000"/>
              </a:spcBef>
              <a:spcAft>
                <a:spcPts val="0"/>
              </a:spcAft>
              <a:buClrTx/>
              <a:buSzTx/>
              <a:buFontTx/>
              <a:buNone/>
              <a:tabLst/>
              <a:defRPr/>
            </a:pPr>
            <a:r>
              <a:rPr kumimoji="0" lang="en-US" sz="2800" b="0" i="0" u="none" strike="noStrike" kern="0" cap="none" spc="0" normalizeH="0" baseline="0" noProof="0" dirty="0">
                <a:ln>
                  <a:noFill/>
                </a:ln>
                <a:solidFill>
                  <a:srgbClr val="37557C"/>
                </a:solidFill>
                <a:effectLst/>
                <a:uLnTx/>
                <a:uFillTx/>
                <a:latin typeface="Arial" panose="020B0604020202020204" pitchFamily="34" charset="0"/>
                <a:cs typeface="Arial" panose="020B0604020202020204" pitchFamily="34" charset="0"/>
              </a:rPr>
              <a:t>2) </a:t>
            </a:r>
            <a:r>
              <a:rPr kumimoji="0" lang="en-US" sz="2800" b="1" i="0" u="none" strike="noStrike" kern="0" cap="none" spc="0" normalizeH="0" baseline="0" noProof="0" dirty="0">
                <a:ln>
                  <a:noFill/>
                </a:ln>
                <a:solidFill>
                  <a:srgbClr val="37557C"/>
                </a:solidFill>
                <a:effectLst/>
                <a:uLnTx/>
                <a:uFillTx/>
                <a:latin typeface="Arial" panose="020B0604020202020204" pitchFamily="34" charset="0"/>
                <a:cs typeface="Arial" panose="020B0604020202020204" pitchFamily="34" charset="0"/>
              </a:rPr>
              <a:t>providing intensive technical assistance </a:t>
            </a:r>
            <a:r>
              <a:rPr kumimoji="0" lang="en-US" sz="2800" b="0" i="0" u="none" strike="noStrike" kern="0" cap="none" spc="0" normalizeH="0" baseline="0" noProof="0" dirty="0">
                <a:ln>
                  <a:noFill/>
                </a:ln>
                <a:solidFill>
                  <a:srgbClr val="37557C"/>
                </a:solidFill>
                <a:effectLst/>
                <a:uLnTx/>
                <a:uFillTx/>
                <a:latin typeface="Arial" panose="020B0604020202020204" pitchFamily="34" charset="0"/>
                <a:cs typeface="Arial" panose="020B0604020202020204" pitchFamily="34" charset="0"/>
              </a:rPr>
              <a:t>to provider organizations to improve their processes and practices in the delivery of effective SUD treatment and recovery services</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1856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880" y="185738"/>
            <a:ext cx="8833159" cy="692150"/>
          </a:xfrm>
        </p:spPr>
        <p:txBody>
          <a:bodyPr/>
          <a:lstStyle/>
          <a:p>
            <a:pPr algn="ctr"/>
            <a:r>
              <a:rPr lang="en-US" dirty="0"/>
              <a:t>Primary Work</a:t>
            </a:r>
          </a:p>
        </p:txBody>
      </p:sp>
      <p:sp>
        <p:nvSpPr>
          <p:cNvPr id="3" name="Rectangle 2"/>
          <p:cNvSpPr/>
          <p:nvPr/>
        </p:nvSpPr>
        <p:spPr>
          <a:xfrm>
            <a:off x="1239520" y="1400750"/>
            <a:ext cx="9144000" cy="4874155"/>
          </a:xfrm>
          <a:prstGeom prst="rect">
            <a:avLst/>
          </a:prstGeom>
        </p:spPr>
        <p:txBody>
          <a:bodyPr wrap="square">
            <a:spAutoFit/>
          </a:bodyPr>
          <a:lstStyle/>
          <a:p>
            <a:pPr marL="228600" lvl="0" indent="-228600" eaLnBrk="1" fontAlgn="auto" hangingPunct="1">
              <a:lnSpc>
                <a:spcPct val="90000"/>
              </a:lnSpc>
              <a:spcBef>
                <a:spcPts val="1000"/>
              </a:spcBef>
              <a:spcAft>
                <a:spcPts val="0"/>
              </a:spcAft>
              <a:buFont typeface="Arial" panose="020B0604020202020204" pitchFamily="34" charset="0"/>
              <a:buChar char="•"/>
            </a:pPr>
            <a:r>
              <a:rPr lang="en-US" sz="2800" dirty="0">
                <a:solidFill>
                  <a:srgbClr val="37557C"/>
                </a:solidFill>
                <a:latin typeface="Arial" panose="020B0604020202020204" pitchFamily="34" charset="0"/>
                <a:cs typeface="Arial" panose="020B0604020202020204" pitchFamily="34" charset="0"/>
              </a:rPr>
              <a:t>The work of the ATTC network is </a:t>
            </a:r>
            <a:r>
              <a:rPr lang="en-US" sz="2800" b="1" dirty="0">
                <a:solidFill>
                  <a:srgbClr val="37557C"/>
                </a:solidFill>
                <a:latin typeface="Arial" panose="020B0604020202020204" pitchFamily="34" charset="0"/>
                <a:cs typeface="Arial" panose="020B0604020202020204" pitchFamily="34" charset="0"/>
              </a:rPr>
              <a:t>shifting from a focus of primarily training individuals using didactic training approaches to one that works with organizations to develop or improve the quality of services and interventions</a:t>
            </a:r>
            <a:r>
              <a:rPr lang="en-US" sz="2800" b="1" dirty="0">
                <a:solidFill>
                  <a:srgbClr val="99493B"/>
                </a:solidFill>
                <a:latin typeface="Arial" panose="020B0604020202020204" pitchFamily="34" charset="0"/>
                <a:cs typeface="Arial" panose="020B0604020202020204" pitchFamily="34" charset="0"/>
              </a:rPr>
              <a:t> </a:t>
            </a:r>
            <a:r>
              <a:rPr lang="en-US" sz="2800" dirty="0">
                <a:solidFill>
                  <a:srgbClr val="37557C"/>
                </a:solidFill>
                <a:latin typeface="Arial" panose="020B0604020202020204" pitchFamily="34" charset="0"/>
                <a:cs typeface="Arial" panose="020B0604020202020204" pitchFamily="34" charset="0"/>
              </a:rPr>
              <a:t>that are provided across the prevention, treatment, and maintenance (recovery) continuum outlined by the Institute of Medicine. </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800" b="1" dirty="0">
                <a:solidFill>
                  <a:srgbClr val="37557C"/>
                </a:solidFill>
                <a:latin typeface="Arial" panose="020B0604020202020204" pitchFamily="34" charset="0"/>
                <a:cs typeface="Arial" panose="020B0604020202020204" pitchFamily="34" charset="0"/>
              </a:rPr>
              <a:t>Using a systems change approach</a:t>
            </a:r>
            <a:r>
              <a:rPr lang="en-US" sz="2800" dirty="0">
                <a:solidFill>
                  <a:srgbClr val="37557C"/>
                </a:solidFill>
                <a:latin typeface="Arial" panose="020B0604020202020204" pitchFamily="34" charset="0"/>
                <a:cs typeface="Arial" panose="020B0604020202020204" pitchFamily="34" charset="0"/>
              </a:rPr>
              <a:t>, the goal is to improve organizations and systems of care, enhancing access, engagement, and outcomes based in a continuous quality improvement framework; not limited to training and knowledge enhancement alone. </a:t>
            </a:r>
          </a:p>
        </p:txBody>
      </p:sp>
    </p:spTree>
    <p:extLst>
      <p:ext uri="{BB962C8B-B14F-4D97-AF65-F5344CB8AC3E}">
        <p14:creationId xmlns:p14="http://schemas.microsoft.com/office/powerpoint/2010/main" val="12916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08216" y="267018"/>
            <a:ext cx="6862119" cy="692150"/>
          </a:xfrm>
        </p:spPr>
        <p:txBody>
          <a:bodyPr>
            <a:normAutofit/>
          </a:bodyPr>
          <a:lstStyle/>
          <a:p>
            <a:pPr algn="ctr"/>
            <a:r>
              <a:rPr lang="en-US" dirty="0"/>
              <a:t>October 2018  25 Years!</a:t>
            </a:r>
          </a:p>
        </p:txBody>
      </p:sp>
      <p:pic>
        <p:nvPicPr>
          <p:cNvPr id="3" name="Picture 2"/>
          <p:cNvPicPr>
            <a:picLocks noChangeAspect="1"/>
          </p:cNvPicPr>
          <p:nvPr/>
        </p:nvPicPr>
        <p:blipFill>
          <a:blip r:embed="rId2"/>
          <a:stretch>
            <a:fillRect/>
          </a:stretch>
        </p:blipFill>
        <p:spPr>
          <a:xfrm>
            <a:off x="2926406" y="1194325"/>
            <a:ext cx="6425741" cy="5663675"/>
          </a:xfrm>
          <a:prstGeom prst="rect">
            <a:avLst/>
          </a:prstGeom>
        </p:spPr>
      </p:pic>
    </p:spTree>
    <p:extLst>
      <p:ext uri="{BB962C8B-B14F-4D97-AF65-F5344CB8AC3E}">
        <p14:creationId xmlns:p14="http://schemas.microsoft.com/office/powerpoint/2010/main" val="177746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66360" y="264160"/>
            <a:ext cx="7512359" cy="692150"/>
          </a:xfrm>
        </p:spPr>
        <p:txBody>
          <a:bodyPr>
            <a:normAutofit fontScale="92500"/>
          </a:bodyPr>
          <a:lstStyle/>
          <a:p>
            <a:pPr algn="ctr"/>
            <a:r>
              <a:rPr lang="en-US" dirty="0"/>
              <a:t>Collaborating at the Regional Level </a:t>
            </a:r>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0156"/>
            <a:ext cx="12154379" cy="5206477"/>
          </a:xfrm>
          <a:prstGeom prst="rect">
            <a:avLst/>
          </a:prstGeom>
        </p:spPr>
      </p:pic>
      <p:sp>
        <p:nvSpPr>
          <p:cNvPr id="4" name="Rectangle 3"/>
          <p:cNvSpPr/>
          <p:nvPr/>
        </p:nvSpPr>
        <p:spPr>
          <a:xfrm>
            <a:off x="490699" y="1108793"/>
            <a:ext cx="11663680" cy="4832092"/>
          </a:xfrm>
          <a:prstGeom prst="rect">
            <a:avLst/>
          </a:prstGeom>
        </p:spPr>
        <p:txBody>
          <a:bodyPr wrap="square">
            <a:spAutoFit/>
          </a:bodyPr>
          <a:lstStyle/>
          <a:p>
            <a:pPr lvl="0" defTabSz="457200" eaLnBrk="1" fontAlgn="auto" hangingPunct="1">
              <a:spcBef>
                <a:spcPts val="0"/>
              </a:spcBef>
              <a:spcAft>
                <a:spcPts val="0"/>
              </a:spcAft>
            </a:pPr>
            <a:r>
              <a:rPr lang="en-US" sz="4400" b="1" dirty="0">
                <a:solidFill>
                  <a:prstClr val="white"/>
                </a:solidFill>
                <a:latin typeface="Calibri" panose="020F0502020204030204"/>
              </a:rPr>
              <a:t>Shining the Spotlight on Regional Center work with Single State Authority:</a:t>
            </a:r>
          </a:p>
          <a:p>
            <a:pPr marL="1200150" lvl="2" indent="-285750" defTabSz="457200" eaLnBrk="1" fontAlgn="auto" hangingPunct="1">
              <a:spcBef>
                <a:spcPts val="0"/>
              </a:spcBef>
              <a:spcAft>
                <a:spcPts val="0"/>
              </a:spcAft>
              <a:buFont typeface="Arial" panose="020B0604020202020204" pitchFamily="34" charset="0"/>
              <a:buChar char="•"/>
            </a:pPr>
            <a:r>
              <a:rPr lang="en-US" sz="4400" b="1" dirty="0">
                <a:solidFill>
                  <a:prstClr val="white"/>
                </a:solidFill>
                <a:latin typeface="Calibri" panose="020F0502020204030204"/>
              </a:rPr>
              <a:t>Pacific Southwest ATTC and the SSA of Hawaii </a:t>
            </a:r>
          </a:p>
          <a:p>
            <a:pPr marL="1200150" lvl="2" indent="-285750" defTabSz="457200" eaLnBrk="1" fontAlgn="auto" hangingPunct="1">
              <a:spcBef>
                <a:spcPts val="0"/>
              </a:spcBef>
              <a:spcAft>
                <a:spcPts val="0"/>
              </a:spcAft>
              <a:buFont typeface="Arial" panose="020B0604020202020204" pitchFamily="34" charset="0"/>
              <a:buChar char="•"/>
            </a:pPr>
            <a:r>
              <a:rPr lang="en-US" sz="4400" b="1" dirty="0">
                <a:solidFill>
                  <a:prstClr val="white"/>
                </a:solidFill>
                <a:latin typeface="Calibri" panose="020F0502020204030204"/>
              </a:rPr>
              <a:t>Started with a annual training model and developed into long term intensive TA – Systems Change</a:t>
            </a:r>
          </a:p>
        </p:txBody>
      </p:sp>
    </p:spTree>
    <p:extLst>
      <p:ext uri="{BB962C8B-B14F-4D97-AF65-F5344CB8AC3E}">
        <p14:creationId xmlns:p14="http://schemas.microsoft.com/office/powerpoint/2010/main" val="276521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777875" y="161925"/>
            <a:ext cx="28316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dirty="0">
                <a:solidFill>
                  <a:schemeClr val="bg1"/>
                </a:solidFill>
              </a:rPr>
              <a:t>ATTC Network</a:t>
            </a:r>
            <a:endParaRPr lang="en-US" altLang="en-US" sz="3400" dirty="0">
              <a:solidFill>
                <a:schemeClr val="bg1"/>
              </a:solidFill>
            </a:endParaRPr>
          </a:p>
        </p:txBody>
      </p:sp>
      <p:sp>
        <p:nvSpPr>
          <p:cNvPr id="15364" name="Content Placeholder 2"/>
          <p:cNvSpPr txBox="1">
            <a:spLocks/>
          </p:cNvSpPr>
          <p:nvPr/>
        </p:nvSpPr>
        <p:spPr bwMode="auto">
          <a:xfrm>
            <a:off x="777875" y="1720850"/>
            <a:ext cx="10780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dirty="0"/>
          </a:p>
        </p:txBody>
      </p:sp>
      <p:sp>
        <p:nvSpPr>
          <p:cNvPr id="15365" name="Content Placeholder 2"/>
          <p:cNvSpPr txBox="1">
            <a:spLocks/>
          </p:cNvSpPr>
          <p:nvPr/>
        </p:nvSpPr>
        <p:spPr bwMode="auto">
          <a:xfrm>
            <a:off x="777875" y="1385888"/>
            <a:ext cx="107854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0" indent="0" algn="ctr" eaLnBrk="1" fontAlgn="auto" hangingPunct="1">
              <a:spcAft>
                <a:spcPts val="0"/>
              </a:spcAft>
            </a:pPr>
            <a:r>
              <a:rPr lang="en-US" sz="5400" dirty="0">
                <a:solidFill>
                  <a:srgbClr val="37557C"/>
                </a:solidFill>
                <a:latin typeface="Arial" panose="020B0604020202020204" pitchFamily="34" charset="0"/>
                <a:cs typeface="Arial" panose="020B0604020202020204" pitchFamily="34" charset="0"/>
              </a:rPr>
              <a:t>Helping people and organizations incorporate effective practices into substance use disorder treatment and recovery services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785813" y="173038"/>
            <a:ext cx="88213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dirty="0">
                <a:solidFill>
                  <a:schemeClr val="bg1"/>
                </a:solidFill>
              </a:rPr>
              <a:t>The 2017-2022 ATTC Network is comprised of:</a:t>
            </a:r>
            <a:br>
              <a:rPr lang="en-US" sz="3600" dirty="0">
                <a:solidFill>
                  <a:schemeClr val="bg1"/>
                </a:solidFill>
              </a:rPr>
            </a:br>
            <a:endParaRPr lang="en-US" altLang="en-US" sz="3400" dirty="0">
              <a:solidFill>
                <a:schemeClr val="bg1"/>
              </a:solidFill>
            </a:endParaRPr>
          </a:p>
        </p:txBody>
      </p:sp>
      <p:sp>
        <p:nvSpPr>
          <p:cNvPr id="16388" name="Content Placeholder 2"/>
          <p:cNvSpPr txBox="1">
            <a:spLocks/>
          </p:cNvSpPr>
          <p:nvPr/>
        </p:nvSpPr>
        <p:spPr bwMode="auto">
          <a:xfrm>
            <a:off x="460693" y="3181491"/>
            <a:ext cx="10785475" cy="367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spcBef>
                <a:spcPct val="0"/>
              </a:spcBef>
              <a:spcAft>
                <a:spcPts val="1800"/>
              </a:spcAft>
            </a:pPr>
            <a:r>
              <a:rPr lang="en-US" altLang="en-US" sz="2500" b="1" dirty="0">
                <a:latin typeface="Yu Gothic Medium" panose="020B0500000000000000" pitchFamily="34" charset="-128"/>
                <a:ea typeface="Yu Gothic Medium" panose="020B0500000000000000" pitchFamily="34" charset="-128"/>
              </a:rPr>
              <a:t>1 Network Coordinating Office</a:t>
            </a:r>
          </a:p>
          <a:p>
            <a:pPr marL="0" indent="0" eaLnBrk="1" hangingPunct="1">
              <a:spcBef>
                <a:spcPct val="0"/>
              </a:spcBef>
              <a:spcAft>
                <a:spcPts val="1800"/>
              </a:spcAft>
            </a:pPr>
            <a:r>
              <a:rPr lang="en-US" altLang="en-US" sz="2500" b="1" dirty="0">
                <a:latin typeface="Yu Gothic Medium" panose="020B0500000000000000" pitchFamily="34" charset="-128"/>
                <a:ea typeface="Yu Gothic Medium" panose="020B0500000000000000" pitchFamily="34" charset="-128"/>
              </a:rPr>
              <a:t>10 Domestic Regional Centers</a:t>
            </a:r>
          </a:p>
          <a:p>
            <a:pPr marL="0" indent="0" eaLnBrk="1" hangingPunct="1">
              <a:spcBef>
                <a:spcPct val="0"/>
              </a:spcBef>
              <a:spcAft>
                <a:spcPts val="1800"/>
              </a:spcAft>
            </a:pPr>
            <a:r>
              <a:rPr lang="en-US" altLang="en-US" sz="2500" b="1" dirty="0">
                <a:latin typeface="Yu Gothic Medium" panose="020B0500000000000000" pitchFamily="34" charset="-128"/>
                <a:ea typeface="Yu Gothic Medium" panose="020B0500000000000000" pitchFamily="34" charset="-128"/>
              </a:rPr>
              <a:t>1 National American Indian and Alaska Native ATTC</a:t>
            </a:r>
          </a:p>
          <a:p>
            <a:pPr marL="0" indent="0" eaLnBrk="1" hangingPunct="1">
              <a:spcBef>
                <a:spcPct val="0"/>
              </a:spcBef>
              <a:spcAft>
                <a:spcPts val="1800"/>
              </a:spcAft>
            </a:pPr>
            <a:r>
              <a:rPr lang="en-US" altLang="en-US" sz="2500" b="1" dirty="0">
                <a:latin typeface="Yu Gothic Medium" panose="020B0500000000000000" pitchFamily="34" charset="-128"/>
                <a:ea typeface="Yu Gothic Medium" panose="020B0500000000000000" pitchFamily="34" charset="-128"/>
              </a:rPr>
              <a:t>6 International HIV Centers (PEPFAR funded)</a:t>
            </a:r>
          </a:p>
          <a:p>
            <a:pPr marL="0" indent="0" eaLnBrk="1" hangingPunct="1">
              <a:spcBef>
                <a:spcPct val="0"/>
              </a:spcBef>
              <a:spcAft>
                <a:spcPts val="1800"/>
              </a:spcAft>
            </a:pPr>
            <a:r>
              <a:rPr lang="en-US" altLang="en-US" sz="2500" b="1" dirty="0">
                <a:latin typeface="Yu Gothic Medium" panose="020B0500000000000000" pitchFamily="34" charset="-128"/>
                <a:ea typeface="Yu Gothic Medium" panose="020B0500000000000000" pitchFamily="34" charset="-128"/>
              </a:rPr>
              <a:t>Coming soon -1 Targeted Capacity Expansion Hispanic/Latino Center of Excellence for Substance Use Disorder Treatment and Recovery Program</a:t>
            </a:r>
          </a:p>
        </p:txBody>
      </p:sp>
      <p:pic>
        <p:nvPicPr>
          <p:cNvPr id="2" name="Picture 1"/>
          <p:cNvPicPr>
            <a:picLocks noChangeAspect="1"/>
          </p:cNvPicPr>
          <p:nvPr/>
        </p:nvPicPr>
        <p:blipFill>
          <a:blip r:embed="rId3"/>
          <a:stretch>
            <a:fillRect/>
          </a:stretch>
        </p:blipFill>
        <p:spPr>
          <a:xfrm>
            <a:off x="-529" y="715164"/>
            <a:ext cx="12193057" cy="22983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
          <p:cNvSpPr>
            <a:spLocks noChangeArrowheads="1"/>
          </p:cNvSpPr>
          <p:nvPr/>
        </p:nvSpPr>
        <p:spPr bwMode="auto">
          <a:xfrm>
            <a:off x="762000" y="173038"/>
            <a:ext cx="574869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400" b="1" dirty="0">
                <a:solidFill>
                  <a:schemeClr val="bg1"/>
                </a:solidFill>
                <a:latin typeface="Yu Gothic UI Semibold" panose="020B0700000000000000" pitchFamily="34" charset="-128"/>
                <a:ea typeface="Yu Gothic UI Semibold" panose="020B0700000000000000" pitchFamily="34" charset="-128"/>
              </a:rPr>
              <a:t>US-Domestic ATTC Network</a:t>
            </a:r>
            <a:endParaRPr lang="en-US" altLang="en-US" sz="3400" dirty="0"/>
          </a:p>
        </p:txBody>
      </p:sp>
      <p:pic>
        <p:nvPicPr>
          <p:cNvPr id="3" name="Picture 2"/>
          <p:cNvPicPr>
            <a:picLocks noChangeAspect="1"/>
          </p:cNvPicPr>
          <p:nvPr/>
        </p:nvPicPr>
        <p:blipFill>
          <a:blip r:embed="rId3"/>
          <a:stretch>
            <a:fillRect/>
          </a:stretch>
        </p:blipFill>
        <p:spPr>
          <a:xfrm>
            <a:off x="31678" y="1173707"/>
            <a:ext cx="10417628" cy="54591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880" y="185738"/>
            <a:ext cx="9747559" cy="692150"/>
          </a:xfrm>
        </p:spPr>
        <p:txBody>
          <a:bodyPr>
            <a:normAutofit/>
          </a:bodyPr>
          <a:lstStyle/>
          <a:p>
            <a:r>
              <a:rPr lang="en-US" dirty="0"/>
              <a:t>10 Domestic ATTC Regional Centers</a:t>
            </a:r>
          </a:p>
        </p:txBody>
      </p:sp>
      <p:sp>
        <p:nvSpPr>
          <p:cNvPr id="3" name="Rectangle 2"/>
          <p:cNvSpPr/>
          <p:nvPr/>
        </p:nvSpPr>
        <p:spPr>
          <a:xfrm>
            <a:off x="284480" y="1362281"/>
            <a:ext cx="11501120" cy="4465838"/>
          </a:xfrm>
          <a:prstGeom prst="rect">
            <a:avLst/>
          </a:prstGeom>
        </p:spPr>
        <p:txBody>
          <a:bodyPr wrap="square">
            <a:spAutoFit/>
          </a:bodyPr>
          <a:lstStyle/>
          <a:p>
            <a:pPr marL="685800" lvl="1" indent="-228600" eaLnBrk="1" fontAlgn="auto" hangingPunct="1">
              <a:lnSpc>
                <a:spcPct val="90000"/>
              </a:lnSpc>
              <a:spcBef>
                <a:spcPts val="5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Match the 10 HHS Regions</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Address multi-system issues</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Provide education, training and intensive technical assistance</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Develop region-specific products</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Utilize regional advisory boards</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Respond to needs of state/regional stakeholders, but may also develop specific areas of expertise</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Work to improve standards and policies in the field</a:t>
            </a:r>
          </a:p>
        </p:txBody>
      </p:sp>
    </p:spTree>
    <p:extLst>
      <p:ext uri="{BB962C8B-B14F-4D97-AF65-F5344CB8AC3E}">
        <p14:creationId xmlns:p14="http://schemas.microsoft.com/office/powerpoint/2010/main" val="156610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880" y="185738"/>
            <a:ext cx="8020359" cy="692150"/>
          </a:xfrm>
        </p:spPr>
        <p:txBody>
          <a:bodyPr>
            <a:normAutofit/>
          </a:bodyPr>
          <a:lstStyle/>
          <a:p>
            <a:r>
              <a:rPr lang="en-US" dirty="0"/>
              <a:t>Domestic ATTCs’ Mission</a:t>
            </a:r>
          </a:p>
        </p:txBody>
      </p:sp>
      <p:sp>
        <p:nvSpPr>
          <p:cNvPr id="3" name="Rectangle 2"/>
          <p:cNvSpPr/>
          <p:nvPr/>
        </p:nvSpPr>
        <p:spPr>
          <a:xfrm>
            <a:off x="757880" y="877888"/>
            <a:ext cx="10464800" cy="5903154"/>
          </a:xfrm>
          <a:prstGeom prst="rect">
            <a:avLst/>
          </a:prstGeom>
        </p:spPr>
        <p:txBody>
          <a:bodyPr wrap="square">
            <a:spAutoFit/>
          </a:bodyPr>
          <a:lstStyle/>
          <a:p>
            <a:pPr marL="228600" lvl="0" indent="-228600" eaLnBrk="1" fontAlgn="auto" hangingPunct="1">
              <a:lnSpc>
                <a:spcPct val="90000"/>
              </a:lnSpc>
              <a:spcBef>
                <a:spcPts val="1000"/>
              </a:spcBef>
              <a:spcAft>
                <a:spcPts val="0"/>
              </a:spcAft>
              <a:buFont typeface="Arial" panose="020B0604020202020204" pitchFamily="34" charset="0"/>
              <a:buChar char="•"/>
            </a:pPr>
            <a:r>
              <a:rPr lang="en-US" sz="3200" b="1" dirty="0">
                <a:solidFill>
                  <a:srgbClr val="00467F"/>
                </a:solidFill>
                <a:latin typeface="Arial" panose="020B0604020202020204" pitchFamily="34" charset="0"/>
                <a:cs typeface="Arial" panose="020B0604020202020204" pitchFamily="34" charset="0"/>
              </a:rPr>
              <a:t>Established in 1993 by SAMHSA, the domestic ATTCs:</a:t>
            </a:r>
          </a:p>
          <a:p>
            <a:pPr marL="228600" lvl="0" indent="-228600" eaLnBrk="1" fontAlgn="auto" hangingPunct="1">
              <a:lnSpc>
                <a:spcPct val="90000"/>
              </a:lnSpc>
              <a:spcBef>
                <a:spcPts val="1000"/>
              </a:spcBef>
              <a:spcAft>
                <a:spcPts val="0"/>
              </a:spcAft>
              <a:buFont typeface="Arial" panose="020B0604020202020204" pitchFamily="34" charset="0"/>
              <a:buChar char="•"/>
            </a:pPr>
            <a:endParaRPr lang="en-US" sz="1600" dirty="0">
              <a:solidFill>
                <a:srgbClr val="37557C"/>
              </a:solidFill>
              <a:latin typeface="Arial" panose="020B0604020202020204" pitchFamily="34" charset="0"/>
              <a:cs typeface="Arial" panose="020B0604020202020204" pitchFamily="34" charset="0"/>
            </a:endParaRPr>
          </a:p>
          <a:p>
            <a:pPr marL="342900" lvl="0" indent="-342900" eaLnBrk="1" fontAlgn="auto" hangingPunct="1">
              <a:lnSpc>
                <a:spcPct val="90000"/>
              </a:lnSpc>
              <a:spcBef>
                <a:spcPts val="1000"/>
              </a:spcBef>
              <a:spcAft>
                <a:spcPts val="0"/>
              </a:spcAft>
              <a:buClr>
                <a:srgbClr val="804400"/>
              </a:buClr>
              <a:buSzPct val="110000"/>
              <a:buFont typeface="Arial" panose="020B0604020202020204" pitchFamily="34" charset="0"/>
              <a:buChar char="•"/>
            </a:pPr>
            <a:r>
              <a:rPr lang="en-US" sz="2800" dirty="0">
                <a:solidFill>
                  <a:srgbClr val="00467F"/>
                </a:solidFill>
                <a:latin typeface="Arial" panose="020B0604020202020204" pitchFamily="34" charset="0"/>
                <a:cs typeface="Arial" panose="020B0604020202020204" pitchFamily="34" charset="0"/>
              </a:rPr>
              <a:t>Accelerate the adoption and implementation of evidence‐based and promising addiction treatment and recovery-oriented practices and services;</a:t>
            </a:r>
          </a:p>
          <a:p>
            <a:pPr marL="342900" lvl="0" indent="-342900" eaLnBrk="1" fontAlgn="auto" hangingPunct="1">
              <a:lnSpc>
                <a:spcPct val="90000"/>
              </a:lnSpc>
              <a:spcBef>
                <a:spcPts val="1000"/>
              </a:spcBef>
              <a:spcAft>
                <a:spcPts val="0"/>
              </a:spcAft>
              <a:buClr>
                <a:srgbClr val="804400"/>
              </a:buClr>
              <a:buSzPct val="110000"/>
              <a:buFont typeface="Arial" panose="020B0604020202020204" pitchFamily="34" charset="0"/>
              <a:buChar char="•"/>
            </a:pPr>
            <a:endParaRPr lang="en-US" sz="1600" dirty="0">
              <a:solidFill>
                <a:srgbClr val="00467F"/>
              </a:solidFill>
              <a:latin typeface="Arial" panose="020B0604020202020204" pitchFamily="34" charset="0"/>
              <a:cs typeface="Arial" panose="020B0604020202020204" pitchFamily="34" charset="0"/>
            </a:endParaRPr>
          </a:p>
          <a:p>
            <a:pPr marL="342900" lvl="0" indent="-342900" eaLnBrk="1" fontAlgn="auto" hangingPunct="1">
              <a:lnSpc>
                <a:spcPct val="90000"/>
              </a:lnSpc>
              <a:spcBef>
                <a:spcPts val="1000"/>
              </a:spcBef>
              <a:spcAft>
                <a:spcPts val="0"/>
              </a:spcAft>
              <a:buClr>
                <a:srgbClr val="804400"/>
              </a:buClr>
              <a:buSzPct val="110000"/>
              <a:buFont typeface="Arial" panose="020B0604020202020204" pitchFamily="34" charset="0"/>
              <a:buChar char="•"/>
            </a:pPr>
            <a:r>
              <a:rPr lang="en-US" sz="2800" dirty="0">
                <a:solidFill>
                  <a:srgbClr val="00467F"/>
                </a:solidFill>
                <a:latin typeface="Arial" panose="020B0604020202020204" pitchFamily="34" charset="0"/>
                <a:cs typeface="Arial" panose="020B0604020202020204" pitchFamily="34" charset="0"/>
              </a:rPr>
              <a:t>Heighten the awareness, knowledge, and skills of the workforce that addresses the needs of people with substance use and/or other behavioral health disorders; and</a:t>
            </a:r>
          </a:p>
          <a:p>
            <a:pPr marL="342900" lvl="0" indent="-342900" eaLnBrk="1" fontAlgn="auto" hangingPunct="1">
              <a:lnSpc>
                <a:spcPct val="90000"/>
              </a:lnSpc>
              <a:spcBef>
                <a:spcPts val="1000"/>
              </a:spcBef>
              <a:spcAft>
                <a:spcPts val="0"/>
              </a:spcAft>
              <a:buClr>
                <a:srgbClr val="804400"/>
              </a:buClr>
              <a:buSzPct val="110000"/>
              <a:buFont typeface="Arial" panose="020B0604020202020204" pitchFamily="34" charset="0"/>
              <a:buChar char="•"/>
            </a:pPr>
            <a:endParaRPr lang="en-US" sz="1600" dirty="0">
              <a:solidFill>
                <a:srgbClr val="00467F"/>
              </a:solidFill>
              <a:latin typeface="Arial" panose="020B0604020202020204" pitchFamily="34" charset="0"/>
              <a:cs typeface="Arial" panose="020B0604020202020204" pitchFamily="34" charset="0"/>
            </a:endParaRPr>
          </a:p>
          <a:p>
            <a:pPr marL="342900" lvl="0" indent="-342900" eaLnBrk="1" fontAlgn="auto" hangingPunct="1">
              <a:lnSpc>
                <a:spcPct val="90000"/>
              </a:lnSpc>
              <a:spcBef>
                <a:spcPts val="1000"/>
              </a:spcBef>
              <a:spcAft>
                <a:spcPts val="0"/>
              </a:spcAft>
              <a:buClr>
                <a:srgbClr val="804400"/>
              </a:buClr>
              <a:buSzPct val="110000"/>
              <a:buFont typeface="Arial" panose="020B0604020202020204" pitchFamily="34" charset="0"/>
              <a:buChar char="•"/>
            </a:pPr>
            <a:r>
              <a:rPr lang="en-US" sz="2800" dirty="0">
                <a:solidFill>
                  <a:srgbClr val="00467F"/>
                </a:solidFill>
                <a:latin typeface="Arial" panose="020B0604020202020204" pitchFamily="34" charset="0"/>
                <a:cs typeface="Arial" panose="020B0604020202020204" pitchFamily="34" charset="0"/>
              </a:rPr>
              <a:t>Foster regional and national alliances among culturally diverse practitioners, researchers, policy makers, funders, and the recovery community.</a:t>
            </a:r>
          </a:p>
        </p:txBody>
      </p:sp>
    </p:spTree>
    <p:extLst>
      <p:ext uri="{BB962C8B-B14F-4D97-AF65-F5344CB8AC3E}">
        <p14:creationId xmlns:p14="http://schemas.microsoft.com/office/powerpoint/2010/main" val="259182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880" y="185738"/>
            <a:ext cx="10743239" cy="692150"/>
          </a:xfrm>
        </p:spPr>
        <p:txBody>
          <a:bodyPr>
            <a:normAutofit fontScale="92500"/>
          </a:bodyPr>
          <a:lstStyle/>
          <a:p>
            <a:r>
              <a:rPr lang="en-US" dirty="0"/>
              <a:t>1 National American Indian and Alaska Native ATTC</a:t>
            </a:r>
          </a:p>
        </p:txBody>
      </p:sp>
      <p:pic>
        <p:nvPicPr>
          <p:cNvPr id="4" name="Picture 3"/>
          <p:cNvPicPr>
            <a:picLocks noChangeAspect="1"/>
          </p:cNvPicPr>
          <p:nvPr/>
        </p:nvPicPr>
        <p:blipFill>
          <a:blip r:embed="rId2"/>
          <a:stretch>
            <a:fillRect/>
          </a:stretch>
        </p:blipFill>
        <p:spPr>
          <a:xfrm>
            <a:off x="9227114" y="1507639"/>
            <a:ext cx="2274005" cy="2420322"/>
          </a:xfrm>
          <a:prstGeom prst="rect">
            <a:avLst/>
          </a:prstGeom>
        </p:spPr>
      </p:pic>
      <p:sp>
        <p:nvSpPr>
          <p:cNvPr id="5" name="Rectangle 4"/>
          <p:cNvSpPr/>
          <p:nvPr/>
        </p:nvSpPr>
        <p:spPr>
          <a:xfrm>
            <a:off x="270200" y="1507639"/>
            <a:ext cx="8386120" cy="4643835"/>
          </a:xfrm>
          <a:prstGeom prst="rect">
            <a:avLst/>
          </a:prstGeom>
        </p:spPr>
        <p:txBody>
          <a:bodyPr wrap="square">
            <a:spAutoFit/>
          </a:bodyPr>
          <a:lstStyle/>
          <a:p>
            <a:pPr marL="685800" lvl="1" indent="-228600" eaLnBrk="1" fontAlgn="auto" hangingPunct="1">
              <a:lnSpc>
                <a:spcPct val="90000"/>
              </a:lnSpc>
              <a:spcBef>
                <a:spcPts val="500"/>
              </a:spcBef>
              <a:spcAft>
                <a:spcPts val="0"/>
              </a:spcAft>
              <a:buFont typeface="Arial" panose="020B0604020202020204" pitchFamily="34" charset="0"/>
              <a:buChar char="•"/>
            </a:pPr>
            <a:r>
              <a:rPr lang="en-US" sz="3600" dirty="0">
                <a:solidFill>
                  <a:srgbClr val="37557C"/>
                </a:solidFill>
                <a:latin typeface="Arial" panose="020B0604020202020204" pitchFamily="34" charset="0"/>
                <a:cs typeface="Arial" panose="020B0604020202020204" pitchFamily="34" charset="0"/>
              </a:rPr>
              <a:t>Prepares tools and strategies needed to improve the quality of service delivery for tribal communities</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3600" dirty="0">
                <a:solidFill>
                  <a:srgbClr val="37557C"/>
                </a:solidFill>
                <a:latin typeface="Arial" panose="020B0604020202020204" pitchFamily="34" charset="0"/>
                <a:cs typeface="Arial" panose="020B0604020202020204" pitchFamily="34" charset="0"/>
              </a:rPr>
              <a:t>Provides intensive technical assistance to improve processes and practices in the delivery of SUD treatment and recovery services for tribal communities</a:t>
            </a:r>
          </a:p>
        </p:txBody>
      </p:sp>
    </p:spTree>
    <p:extLst>
      <p:ext uri="{BB962C8B-B14F-4D97-AF65-F5344CB8AC3E}">
        <p14:creationId xmlns:p14="http://schemas.microsoft.com/office/powerpoint/2010/main" val="3749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880" y="185738"/>
            <a:ext cx="7959399" cy="692150"/>
          </a:xfrm>
        </p:spPr>
        <p:txBody>
          <a:bodyPr>
            <a:normAutofit/>
          </a:bodyPr>
          <a:lstStyle/>
          <a:p>
            <a:pPr algn="ctr"/>
            <a:r>
              <a:rPr lang="en-US" dirty="0"/>
              <a:t>SAMHSA &amp; PEPFAR</a:t>
            </a:r>
          </a:p>
        </p:txBody>
      </p:sp>
      <p:pic>
        <p:nvPicPr>
          <p:cNvPr id="3" name="Picture 2"/>
          <p:cNvPicPr>
            <a:picLocks noChangeAspect="1"/>
          </p:cNvPicPr>
          <p:nvPr/>
        </p:nvPicPr>
        <p:blipFill>
          <a:blip r:embed="rId2"/>
          <a:stretch>
            <a:fillRect/>
          </a:stretch>
        </p:blipFill>
        <p:spPr>
          <a:xfrm>
            <a:off x="10055278" y="1120676"/>
            <a:ext cx="1713124" cy="2072820"/>
          </a:xfrm>
          <a:prstGeom prst="rect">
            <a:avLst/>
          </a:prstGeom>
        </p:spPr>
      </p:pic>
      <p:sp>
        <p:nvSpPr>
          <p:cNvPr id="4" name="Rectangle 3"/>
          <p:cNvSpPr/>
          <p:nvPr/>
        </p:nvSpPr>
        <p:spPr>
          <a:xfrm>
            <a:off x="426720" y="1120676"/>
            <a:ext cx="9161198" cy="5693866"/>
          </a:xfrm>
          <a:prstGeom prst="rect">
            <a:avLst/>
          </a:prstGeom>
        </p:spPr>
        <p:txBody>
          <a:bodyPr wrap="square">
            <a:spAutoFit/>
          </a:bodyPr>
          <a:lstStyle/>
          <a:p>
            <a:pPr marL="457200" indent="-457200">
              <a:buClr>
                <a:srgbClr val="804400"/>
              </a:buClr>
              <a:buFont typeface="Arial" panose="020B0604020202020204" pitchFamily="34" charset="0"/>
              <a:buChar char="•"/>
            </a:pPr>
            <a:r>
              <a:rPr lang="en-US" sz="2800" dirty="0"/>
              <a:t>Since 2005, SAMHSA has worked with the Vietnam PEPFAR team to address HIV among PWID by enabling Vietnam to transform drug use from a public safety/criminal justice issue to a public health issue.</a:t>
            </a:r>
          </a:p>
          <a:p>
            <a:pPr marL="457200" indent="-457200">
              <a:buClr>
                <a:srgbClr val="804400"/>
              </a:buClr>
              <a:buFont typeface="Arial" panose="020B0604020202020204" pitchFamily="34" charset="0"/>
              <a:buChar char="•"/>
            </a:pPr>
            <a:r>
              <a:rPr lang="en-US" sz="2800" dirty="0"/>
              <a:t>In September 2014, PEPFAR provided new HQ funding for SAMHSA’s Regional Initiative. </a:t>
            </a:r>
          </a:p>
          <a:p>
            <a:pPr marL="1371600" lvl="2" indent="-457200">
              <a:buFont typeface="Arial" panose="020B0604020202020204" pitchFamily="34" charset="0"/>
              <a:buChar char="•"/>
            </a:pPr>
            <a:r>
              <a:rPr lang="en-US" sz="2800" dirty="0"/>
              <a:t>SAMHSA has deployed 3 Regional Special Experts </a:t>
            </a:r>
          </a:p>
          <a:p>
            <a:pPr marL="1371600" lvl="2" indent="-457200">
              <a:buFont typeface="Arial" panose="020B0604020202020204" pitchFamily="34" charset="0"/>
              <a:buChar char="•"/>
            </a:pPr>
            <a:r>
              <a:rPr lang="en-US" sz="2800" dirty="0"/>
              <a:t>SAMHSA has established 3 ATTCs in Southeast Asia (covering 8 nations), Ukraine, and South Africa</a:t>
            </a:r>
          </a:p>
          <a:p>
            <a:pPr marL="914400" lvl="1" indent="-457200">
              <a:buFont typeface="Arial" panose="020B0604020202020204" pitchFamily="34" charset="0"/>
              <a:buChar char="•"/>
            </a:pPr>
            <a:r>
              <a:rPr lang="en-US" sz="2800" dirty="0"/>
              <a:t>Through the ATTCs and other projects, SAMHSA provides training and technical assistance in-country</a:t>
            </a:r>
          </a:p>
          <a:p>
            <a:pPr marL="914400" lvl="1" indent="-457200">
              <a:buFont typeface="Arial" panose="020B0604020202020204" pitchFamily="34" charset="0"/>
              <a:buChar char="•"/>
            </a:pPr>
            <a:r>
              <a:rPr lang="en-US" sz="2800" dirty="0"/>
              <a:t>SAMHSA brings expertise in behavioral health to support and respond to PEPFAR needs.</a:t>
            </a:r>
          </a:p>
        </p:txBody>
      </p:sp>
    </p:spTree>
    <p:extLst>
      <p:ext uri="{BB962C8B-B14F-4D97-AF65-F5344CB8AC3E}">
        <p14:creationId xmlns:p14="http://schemas.microsoft.com/office/powerpoint/2010/main" val="299617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7880" y="185738"/>
            <a:ext cx="8528359" cy="692150"/>
          </a:xfrm>
        </p:spPr>
        <p:txBody>
          <a:bodyPr>
            <a:noAutofit/>
          </a:bodyPr>
          <a:lstStyle/>
          <a:p>
            <a:pPr algn="ctr"/>
            <a:r>
              <a:rPr lang="en-US" dirty="0"/>
              <a:t>SAMHSA’s Role in PEPFAR</a:t>
            </a:r>
            <a:br>
              <a:rPr lang="en-US" dirty="0"/>
            </a:br>
            <a:endParaRPr lang="en-US" dirty="0"/>
          </a:p>
        </p:txBody>
      </p:sp>
      <p:pic>
        <p:nvPicPr>
          <p:cNvPr id="3" name="Picture 2"/>
          <p:cNvPicPr>
            <a:picLocks noChangeAspect="1"/>
          </p:cNvPicPr>
          <p:nvPr/>
        </p:nvPicPr>
        <p:blipFill>
          <a:blip r:embed="rId2"/>
          <a:stretch>
            <a:fillRect/>
          </a:stretch>
        </p:blipFill>
        <p:spPr>
          <a:xfrm>
            <a:off x="9540163" y="1203867"/>
            <a:ext cx="1767993" cy="2133785"/>
          </a:xfrm>
          <a:prstGeom prst="rect">
            <a:avLst/>
          </a:prstGeom>
        </p:spPr>
      </p:pic>
      <p:sp>
        <p:nvSpPr>
          <p:cNvPr id="4" name="Rectangle 3"/>
          <p:cNvSpPr/>
          <p:nvPr/>
        </p:nvSpPr>
        <p:spPr>
          <a:xfrm>
            <a:off x="406400" y="1526481"/>
            <a:ext cx="9133763" cy="4407360"/>
          </a:xfrm>
          <a:prstGeom prst="rect">
            <a:avLst/>
          </a:prstGeom>
        </p:spPr>
        <p:txBody>
          <a:bodyPr wrap="square">
            <a:spAutoFit/>
          </a:bodyPr>
          <a:lstStyle/>
          <a:p>
            <a:pPr marL="228600" lvl="0" indent="-228600" eaLnBrk="1" fontAlgn="auto" hangingPunct="1">
              <a:lnSpc>
                <a:spcPct val="90000"/>
              </a:lnSpc>
              <a:spcBef>
                <a:spcPts val="10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Treatment for Substance Use Disorders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Prevention of Substance Use Disorders and HIV</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Anti-Discrimination</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Trauma</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Recovery</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Integration</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3200" dirty="0">
                <a:solidFill>
                  <a:srgbClr val="37557C"/>
                </a:solidFill>
                <a:latin typeface="Arial" panose="020B0604020202020204" pitchFamily="34" charset="0"/>
                <a:cs typeface="Arial" panose="020B0604020202020204" pitchFamily="34" charset="0"/>
              </a:rPr>
              <a:t>Policy – Clinical Issues, Training and Technical Assistance</a:t>
            </a:r>
          </a:p>
        </p:txBody>
      </p:sp>
    </p:spTree>
    <p:extLst>
      <p:ext uri="{BB962C8B-B14F-4D97-AF65-F5344CB8AC3E}">
        <p14:creationId xmlns:p14="http://schemas.microsoft.com/office/powerpoint/2010/main" val="37748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HSA PPT Template_022018.potx [Read-Only]" id="{792C0558-9B0C-47EE-B199-3EAF8EAD94E1}" vid="{5BC4C46A-92FD-4AF9-8DEF-1798B8A8D6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SAMHSA PowerPoint Template 2.14.18</Template>
  <TotalTime>91</TotalTime>
  <Words>741</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Yu Gothic Medium</vt:lpstr>
      <vt:lpstr>Yu Gothic UI Semibold</vt:lpstr>
      <vt:lpstr>Yu Gothic UI Semilight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Trick</dc:creator>
  <cp:lastModifiedBy>Tracy Flinn</cp:lastModifiedBy>
  <cp:revision>18</cp:revision>
  <cp:lastPrinted>2018-02-12T19:53:39Z</cp:lastPrinted>
  <dcterms:created xsi:type="dcterms:W3CDTF">2018-02-15T17:13:57Z</dcterms:created>
  <dcterms:modified xsi:type="dcterms:W3CDTF">2018-05-17T14:33:12Z</dcterms:modified>
</cp:coreProperties>
</file>