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76" r:id="rId3"/>
    <p:sldId id="259" r:id="rId4"/>
    <p:sldId id="260" r:id="rId5"/>
    <p:sldId id="284" r:id="rId6"/>
    <p:sldId id="292" r:id="rId7"/>
    <p:sldId id="291" r:id="rId8"/>
    <p:sldId id="285" r:id="rId9"/>
    <p:sldId id="286" r:id="rId10"/>
    <p:sldId id="288" r:id="rId11"/>
    <p:sldId id="289" r:id="rId12"/>
    <p:sldId id="287" r:id="rId13"/>
    <p:sldId id="2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1781" autoAdjust="0"/>
  </p:normalViewPr>
  <p:slideViewPr>
    <p:cSldViewPr snapToGrid="0">
      <p:cViewPr>
        <p:scale>
          <a:sx n="57" d="100"/>
          <a:sy n="57" d="100"/>
        </p:scale>
        <p:origin x="-12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571E8-8170-41CE-9973-73DC538DF8B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54EA1CD1-A409-4D66-B3C0-1BDB887A998E}">
      <dgm:prSet phldrT="[Text]" custT="1"/>
      <dgm:spPr/>
      <dgm:t>
        <a:bodyPr/>
        <a:lstStyle/>
        <a:p>
          <a:r>
            <a:rPr lang="en-US" sz="1400" b="1" dirty="0"/>
            <a:t>The marriage of ODADAS &amp; ODMH- July 2014</a:t>
          </a:r>
        </a:p>
      </dgm:t>
    </dgm:pt>
    <dgm:pt modelId="{1606DB1F-1823-4C71-8B99-479284729A6F}" type="parTrans" cxnId="{5A18BB25-D52D-4977-8901-FF4E4FFAA380}">
      <dgm:prSet/>
      <dgm:spPr/>
      <dgm:t>
        <a:bodyPr/>
        <a:lstStyle/>
        <a:p>
          <a:endParaRPr lang="en-US" sz="1400"/>
        </a:p>
      </dgm:t>
    </dgm:pt>
    <dgm:pt modelId="{E4508089-C331-4A5A-BC47-7E345855ECE0}" type="sibTrans" cxnId="{5A18BB25-D52D-4977-8901-FF4E4FFAA380}">
      <dgm:prSet/>
      <dgm:spPr/>
      <dgm:t>
        <a:bodyPr/>
        <a:lstStyle/>
        <a:p>
          <a:endParaRPr lang="en-US" sz="1400"/>
        </a:p>
      </dgm:t>
    </dgm:pt>
    <dgm:pt modelId="{6B4FBBAB-5267-413F-A21F-CF2C8B43DA01}">
      <dgm:prSet phldrT="[Text]" phldr="1" custT="1"/>
      <dgm:spPr/>
      <dgm:t>
        <a:bodyPr/>
        <a:lstStyle/>
        <a:p>
          <a:endParaRPr lang="en-US" sz="1400" dirty="0"/>
        </a:p>
      </dgm:t>
    </dgm:pt>
    <dgm:pt modelId="{3878C71E-6BEC-4223-88A7-F8026D06B2FF}" type="parTrans" cxnId="{4CB212E7-B972-4628-8302-E839A84FA446}">
      <dgm:prSet/>
      <dgm:spPr/>
      <dgm:t>
        <a:bodyPr/>
        <a:lstStyle/>
        <a:p>
          <a:endParaRPr lang="en-US" sz="1400"/>
        </a:p>
      </dgm:t>
    </dgm:pt>
    <dgm:pt modelId="{FBB8E5E0-9026-42CA-923A-DE7E67EA4739}" type="sibTrans" cxnId="{4CB212E7-B972-4628-8302-E839A84FA446}">
      <dgm:prSet/>
      <dgm:spPr/>
      <dgm:t>
        <a:bodyPr/>
        <a:lstStyle/>
        <a:p>
          <a:endParaRPr lang="en-US" sz="1400"/>
        </a:p>
      </dgm:t>
    </dgm:pt>
    <dgm:pt modelId="{AC08E5D9-3BBE-462C-95CD-86205463450B}">
      <dgm:prSet phldrT="[Text]" custT="1"/>
      <dgm:spPr/>
      <dgm:t>
        <a:bodyPr/>
        <a:lstStyle/>
        <a:p>
          <a:endParaRPr lang="en-US" sz="1400" dirty="0"/>
        </a:p>
      </dgm:t>
    </dgm:pt>
    <dgm:pt modelId="{43FB3E75-A229-434F-B7A0-B7E5D41991C2}" type="parTrans" cxnId="{1F996666-1B10-4293-B18F-0144F3D53925}">
      <dgm:prSet/>
      <dgm:spPr/>
      <dgm:t>
        <a:bodyPr/>
        <a:lstStyle/>
        <a:p>
          <a:endParaRPr lang="en-US"/>
        </a:p>
      </dgm:t>
    </dgm:pt>
    <dgm:pt modelId="{2643BC67-F601-4352-BFE6-9766104C0935}" type="sibTrans" cxnId="{1F996666-1B10-4293-B18F-0144F3D53925}">
      <dgm:prSet/>
      <dgm:spPr/>
      <dgm:t>
        <a:bodyPr/>
        <a:lstStyle/>
        <a:p>
          <a:endParaRPr lang="en-US"/>
        </a:p>
      </dgm:t>
    </dgm:pt>
    <dgm:pt modelId="{8E0BF396-45A2-4FED-AA42-859AE08280C7}">
      <dgm:prSet phldrT="[Text]" custT="1"/>
      <dgm:spPr/>
      <dgm:t>
        <a:bodyPr/>
        <a:lstStyle/>
        <a:p>
          <a:endParaRPr lang="en-US" sz="1400" dirty="0"/>
        </a:p>
      </dgm:t>
    </dgm:pt>
    <dgm:pt modelId="{E79F8CF4-79CF-4B96-9FE5-F51BD6942FFC}" type="parTrans" cxnId="{9CE63E2B-0A39-4FDE-8030-15DBDC7632BC}">
      <dgm:prSet/>
      <dgm:spPr/>
      <dgm:t>
        <a:bodyPr/>
        <a:lstStyle/>
        <a:p>
          <a:endParaRPr lang="en-US"/>
        </a:p>
      </dgm:t>
    </dgm:pt>
    <dgm:pt modelId="{1AE626C8-D3C1-497E-830E-181C8902DB26}" type="sibTrans" cxnId="{9CE63E2B-0A39-4FDE-8030-15DBDC7632BC}">
      <dgm:prSet/>
      <dgm:spPr/>
      <dgm:t>
        <a:bodyPr/>
        <a:lstStyle/>
        <a:p>
          <a:endParaRPr lang="en-US"/>
        </a:p>
      </dgm:t>
    </dgm:pt>
    <dgm:pt modelId="{5AA691BD-8D4B-4CA6-BC4F-5F8CB5709154}">
      <dgm:prSet phldrT="[Text]" custT="1"/>
      <dgm:spPr/>
      <dgm:t>
        <a:bodyPr/>
        <a:lstStyle/>
        <a:p>
          <a:endParaRPr lang="en-US" sz="1400" dirty="0"/>
        </a:p>
      </dgm:t>
    </dgm:pt>
    <dgm:pt modelId="{B722D90E-8D59-4886-A0FD-3EC9DDA20775}" type="parTrans" cxnId="{C9F091E0-F2A7-4D3E-9ACD-01F23BA23182}">
      <dgm:prSet/>
      <dgm:spPr/>
      <dgm:t>
        <a:bodyPr/>
        <a:lstStyle/>
        <a:p>
          <a:endParaRPr lang="en-US"/>
        </a:p>
      </dgm:t>
    </dgm:pt>
    <dgm:pt modelId="{2F9804B0-330B-4002-A9AF-83AD7F9161AA}" type="sibTrans" cxnId="{C9F091E0-F2A7-4D3E-9ACD-01F23BA23182}">
      <dgm:prSet/>
      <dgm:spPr/>
      <dgm:t>
        <a:bodyPr/>
        <a:lstStyle/>
        <a:p>
          <a:endParaRPr lang="en-US"/>
        </a:p>
      </dgm:t>
    </dgm:pt>
    <dgm:pt modelId="{B89F6D23-17E6-4C5B-90D4-5E063B5979CD}">
      <dgm:prSet phldrT="[Text]" custT="1"/>
      <dgm:spPr/>
      <dgm:t>
        <a:bodyPr/>
        <a:lstStyle/>
        <a:p>
          <a:endParaRPr lang="en-US" sz="1400" dirty="0"/>
        </a:p>
      </dgm:t>
    </dgm:pt>
    <dgm:pt modelId="{FFEB3413-6B41-4D97-B4B8-1462A5406C5A}" type="parTrans" cxnId="{25A0E86E-C01A-4191-89E2-03A9A598D427}">
      <dgm:prSet/>
      <dgm:spPr/>
      <dgm:t>
        <a:bodyPr/>
        <a:lstStyle/>
        <a:p>
          <a:endParaRPr lang="en-US"/>
        </a:p>
      </dgm:t>
    </dgm:pt>
    <dgm:pt modelId="{AA574DD3-D9F4-4901-86F5-B18CD5EC6562}" type="sibTrans" cxnId="{25A0E86E-C01A-4191-89E2-03A9A598D427}">
      <dgm:prSet/>
      <dgm:spPr/>
      <dgm:t>
        <a:bodyPr/>
        <a:lstStyle/>
        <a:p>
          <a:endParaRPr lang="en-US"/>
        </a:p>
      </dgm:t>
    </dgm:pt>
    <dgm:pt modelId="{ADC5992E-7861-4DDA-9D8E-AACEB31EE43D}">
      <dgm:prSet phldrT="[Text]" custT="1"/>
      <dgm:spPr/>
      <dgm:t>
        <a:bodyPr/>
        <a:lstStyle/>
        <a:p>
          <a:pPr algn="l"/>
          <a:r>
            <a:rPr lang="en-US" sz="1400" b="1" dirty="0"/>
            <a:t>ODADAS receives ATR- II, III</a:t>
          </a:r>
        </a:p>
      </dgm:t>
    </dgm:pt>
    <dgm:pt modelId="{F206AFDA-3E15-41A2-AE54-8C9C2B10310B}" type="parTrans" cxnId="{77DAAE6C-1C19-44E9-8091-7F7EEA95E762}">
      <dgm:prSet/>
      <dgm:spPr/>
      <dgm:t>
        <a:bodyPr/>
        <a:lstStyle/>
        <a:p>
          <a:endParaRPr lang="en-US"/>
        </a:p>
      </dgm:t>
    </dgm:pt>
    <dgm:pt modelId="{452E2C27-15D9-4860-8AB6-4B5A29803441}" type="sibTrans" cxnId="{77DAAE6C-1C19-44E9-8091-7F7EEA95E762}">
      <dgm:prSet/>
      <dgm:spPr/>
      <dgm:t>
        <a:bodyPr/>
        <a:lstStyle/>
        <a:p>
          <a:endParaRPr lang="en-US"/>
        </a:p>
      </dgm:t>
    </dgm:pt>
    <dgm:pt modelId="{B7352A60-F619-4C23-8DB5-815DA0F04647}">
      <dgm:prSet phldrT="[Text]" custT="1"/>
      <dgm:spPr/>
      <dgm:t>
        <a:bodyPr/>
        <a:lstStyle/>
        <a:p>
          <a:pPr algn="l"/>
          <a:r>
            <a:rPr lang="en-US" sz="1400" b="1" dirty="0"/>
            <a:t>ODMH funds Environmental Scan</a:t>
          </a:r>
        </a:p>
        <a:p>
          <a:pPr algn="l"/>
          <a:r>
            <a:rPr lang="en-US" sz="1400" b="1" dirty="0"/>
            <a:t>June 2013</a:t>
          </a:r>
        </a:p>
      </dgm:t>
    </dgm:pt>
    <dgm:pt modelId="{01398B4F-E3BA-49C4-9BAE-D13075DE06A3}" type="parTrans" cxnId="{07CAB2E1-1147-4CF9-8127-C394CBBFEB28}">
      <dgm:prSet/>
      <dgm:spPr/>
      <dgm:t>
        <a:bodyPr/>
        <a:lstStyle/>
        <a:p>
          <a:endParaRPr lang="en-US"/>
        </a:p>
      </dgm:t>
    </dgm:pt>
    <dgm:pt modelId="{DA21DA68-50F7-4BDA-BA5F-375857873456}" type="sibTrans" cxnId="{07CAB2E1-1147-4CF9-8127-C394CBBFEB28}">
      <dgm:prSet/>
      <dgm:spPr/>
      <dgm:t>
        <a:bodyPr/>
        <a:lstStyle/>
        <a:p>
          <a:endParaRPr lang="en-US"/>
        </a:p>
      </dgm:t>
    </dgm:pt>
    <dgm:pt modelId="{27A54B3F-30D3-4D46-9999-9A8F544D0B21}">
      <dgm:prSet phldrT="[Text]" custT="1"/>
      <dgm:spPr/>
      <dgm:t>
        <a:bodyPr/>
        <a:lstStyle/>
        <a:p>
          <a:pPr algn="l"/>
          <a:r>
            <a:rPr lang="en-US" sz="1400" b="1" dirty="0"/>
            <a:t>ODMH Capital and Housing Team developing housing strategies </a:t>
          </a:r>
        </a:p>
      </dgm:t>
    </dgm:pt>
    <dgm:pt modelId="{A59FA686-28F1-420A-B304-DEEDBC53A0C0}" type="parTrans" cxnId="{BA3479F3-678F-4877-8AFA-B4CAE5851D24}">
      <dgm:prSet/>
      <dgm:spPr/>
      <dgm:t>
        <a:bodyPr/>
        <a:lstStyle/>
        <a:p>
          <a:endParaRPr lang="en-US"/>
        </a:p>
      </dgm:t>
    </dgm:pt>
    <dgm:pt modelId="{8AAF0D1E-7198-405E-B950-020DC5ED77AA}" type="sibTrans" cxnId="{BA3479F3-678F-4877-8AFA-B4CAE5851D24}">
      <dgm:prSet/>
      <dgm:spPr/>
      <dgm:t>
        <a:bodyPr/>
        <a:lstStyle/>
        <a:p>
          <a:endParaRPr lang="en-US"/>
        </a:p>
      </dgm:t>
    </dgm:pt>
    <dgm:pt modelId="{A49B3DFE-49E9-4EF6-8A82-72DE6DBE074C}">
      <dgm:prSet phldrT="[Text]" custT="1"/>
      <dgm:spPr/>
      <dgm:t>
        <a:bodyPr/>
        <a:lstStyle/>
        <a:p>
          <a:pPr algn="l"/>
          <a:r>
            <a:rPr lang="en-US" sz="1400" b="1" dirty="0"/>
            <a:t>Pre-Consolidation Activities</a:t>
          </a:r>
        </a:p>
      </dgm:t>
    </dgm:pt>
    <dgm:pt modelId="{B294AB60-F6FF-4268-92CC-5733437367E6}" type="parTrans" cxnId="{F7E97B71-2695-4CC4-B2D7-0AFF053F39D2}">
      <dgm:prSet/>
      <dgm:spPr/>
      <dgm:t>
        <a:bodyPr/>
        <a:lstStyle/>
        <a:p>
          <a:endParaRPr lang="en-US"/>
        </a:p>
      </dgm:t>
    </dgm:pt>
    <dgm:pt modelId="{14AD3034-CC24-4C6A-A71E-2825900825C7}" type="sibTrans" cxnId="{F7E97B71-2695-4CC4-B2D7-0AFF053F39D2}">
      <dgm:prSet/>
      <dgm:spPr/>
      <dgm:t>
        <a:bodyPr/>
        <a:lstStyle/>
        <a:p>
          <a:endParaRPr lang="en-US"/>
        </a:p>
      </dgm:t>
    </dgm:pt>
    <dgm:pt modelId="{FBE4C919-1601-43CE-B95B-4CE9920A6018}">
      <dgm:prSet phldrT="[Text]" custT="1"/>
      <dgm:spPr/>
      <dgm:t>
        <a:bodyPr/>
        <a:lstStyle/>
        <a:p>
          <a:endParaRPr lang="en-US" sz="1400" dirty="0"/>
        </a:p>
      </dgm:t>
    </dgm:pt>
    <dgm:pt modelId="{13094B94-17F8-4515-9640-620494442D1D}" type="parTrans" cxnId="{93A9BBC9-5346-4934-A6AA-875E541E02FC}">
      <dgm:prSet/>
      <dgm:spPr/>
      <dgm:t>
        <a:bodyPr/>
        <a:lstStyle/>
        <a:p>
          <a:endParaRPr lang="en-US"/>
        </a:p>
      </dgm:t>
    </dgm:pt>
    <dgm:pt modelId="{658D4957-ED0D-45C2-B0FA-A11800F76261}" type="sibTrans" cxnId="{93A9BBC9-5346-4934-A6AA-875E541E02FC}">
      <dgm:prSet/>
      <dgm:spPr/>
      <dgm:t>
        <a:bodyPr/>
        <a:lstStyle/>
        <a:p>
          <a:endParaRPr lang="en-US"/>
        </a:p>
      </dgm:t>
    </dgm:pt>
    <dgm:pt modelId="{15DB9F0D-AA6C-465D-8900-3A20316D827A}" type="pres">
      <dgm:prSet presAssocID="{5FD571E8-8170-41CE-9973-73DC538DF8BC}" presName="arrowDiagram" presStyleCnt="0">
        <dgm:presLayoutVars>
          <dgm:chMax val="5"/>
          <dgm:dir/>
          <dgm:resizeHandles val="exact"/>
        </dgm:presLayoutVars>
      </dgm:prSet>
      <dgm:spPr/>
      <dgm:t>
        <a:bodyPr/>
        <a:lstStyle/>
        <a:p>
          <a:endParaRPr lang="en-US"/>
        </a:p>
      </dgm:t>
    </dgm:pt>
    <dgm:pt modelId="{A92A2563-1560-4E60-A249-38617938619B}" type="pres">
      <dgm:prSet presAssocID="{5FD571E8-8170-41CE-9973-73DC538DF8BC}" presName="arrow" presStyleLbl="bgShp" presStyleIdx="0" presStyleCnt="1" custScaleX="153136" custLinFactNeighborX="-5556" custLinFactNeighborY="-9066"/>
      <dgm:spPr/>
    </dgm:pt>
    <dgm:pt modelId="{32EDF301-6F24-4519-94CE-12A2E78634C4}" type="pres">
      <dgm:prSet presAssocID="{5FD571E8-8170-41CE-9973-73DC538DF8BC}" presName="arrowDiagram5" presStyleCnt="0"/>
      <dgm:spPr/>
    </dgm:pt>
    <dgm:pt modelId="{4A8E1C00-C7BB-40C4-9928-B25D25F7CE25}" type="pres">
      <dgm:prSet presAssocID="{27A54B3F-30D3-4D46-9999-9A8F544D0B21}" presName="bullet5a" presStyleLbl="node1" presStyleIdx="0" presStyleCnt="5" custLinFactX="-100000" custLinFactY="-140080" custLinFactNeighborX="-140669" custLinFactNeighborY="-200000"/>
      <dgm:spPr/>
    </dgm:pt>
    <dgm:pt modelId="{671014EA-C2A3-443B-AB3F-E0DEC16B6E51}" type="pres">
      <dgm:prSet presAssocID="{27A54B3F-30D3-4D46-9999-9A8F544D0B21}" presName="textBox5a" presStyleLbl="revTx" presStyleIdx="0" presStyleCnt="5" custAng="2185342" custScaleX="175267" custScaleY="87337" custLinFactNeighborX="-30784" custLinFactNeighborY="-15372">
        <dgm:presLayoutVars>
          <dgm:bulletEnabled val="1"/>
        </dgm:presLayoutVars>
      </dgm:prSet>
      <dgm:spPr/>
      <dgm:t>
        <a:bodyPr/>
        <a:lstStyle/>
        <a:p>
          <a:endParaRPr lang="en-US"/>
        </a:p>
      </dgm:t>
    </dgm:pt>
    <dgm:pt modelId="{DBF2AB28-55C4-416B-8D2D-DB6F536596F0}" type="pres">
      <dgm:prSet presAssocID="{ADC5992E-7861-4DDA-9D8E-AACEB31EE43D}" presName="bullet5b" presStyleLbl="node1" presStyleIdx="1" presStyleCnt="5" custLinFactY="-30648" custLinFactNeighborX="71867" custLinFactNeighborY="-100000"/>
      <dgm:spPr/>
    </dgm:pt>
    <dgm:pt modelId="{6C6872D1-E5C8-4293-B519-EB988BBAE175}" type="pres">
      <dgm:prSet presAssocID="{ADC5992E-7861-4DDA-9D8E-AACEB31EE43D}" presName="textBox5b" presStyleLbl="revTx" presStyleIdx="1" presStyleCnt="5" custAng="2367631" custScaleY="36627" custLinFactNeighborX="13968" custLinFactNeighborY="-24206">
        <dgm:presLayoutVars>
          <dgm:bulletEnabled val="1"/>
        </dgm:presLayoutVars>
      </dgm:prSet>
      <dgm:spPr/>
      <dgm:t>
        <a:bodyPr/>
        <a:lstStyle/>
        <a:p>
          <a:endParaRPr lang="en-US"/>
        </a:p>
      </dgm:t>
    </dgm:pt>
    <dgm:pt modelId="{9356C476-F1ED-45F4-AB3C-DBC595585A61}" type="pres">
      <dgm:prSet presAssocID="{A49B3DFE-49E9-4EF6-8A82-72DE6DBE074C}" presName="bullet5c" presStyleLbl="node1" presStyleIdx="2" presStyleCnt="5" custLinFactX="68776" custLinFactNeighborX="100000" custLinFactNeighborY="-23722"/>
      <dgm:spPr/>
    </dgm:pt>
    <dgm:pt modelId="{F6DEF9D1-17E1-4671-B91F-6DC7EB0A9E53}" type="pres">
      <dgm:prSet presAssocID="{A49B3DFE-49E9-4EF6-8A82-72DE6DBE074C}" presName="textBox5c" presStyleLbl="revTx" presStyleIdx="2" presStyleCnt="5" custAng="2296392" custScaleX="168820" custScaleY="8691" custLinFactNeighborX="62346" custLinFactNeighborY="-10964">
        <dgm:presLayoutVars>
          <dgm:bulletEnabled val="1"/>
        </dgm:presLayoutVars>
      </dgm:prSet>
      <dgm:spPr/>
      <dgm:t>
        <a:bodyPr/>
        <a:lstStyle/>
        <a:p>
          <a:endParaRPr lang="en-US"/>
        </a:p>
      </dgm:t>
    </dgm:pt>
    <dgm:pt modelId="{982375E6-E0C1-445D-883B-728F4EA54010}" type="pres">
      <dgm:prSet presAssocID="{B7352A60-F619-4C23-8DB5-815DA0F04647}" presName="bullet5d" presStyleLbl="node1" presStyleIdx="3" presStyleCnt="5" custLinFactX="78764" custLinFactNeighborX="100000" custLinFactNeighborY="-4140"/>
      <dgm:spPr/>
    </dgm:pt>
    <dgm:pt modelId="{7CB743EF-6DDF-4350-92CC-904D6EF7A1FB}" type="pres">
      <dgm:prSet presAssocID="{B7352A60-F619-4C23-8DB5-815DA0F04647}" presName="textBox5d" presStyleLbl="revTx" presStyleIdx="3" presStyleCnt="5" custAng="2364861" custScaleX="112661" custScaleY="30661" custLinFactNeighborX="41732" custLinFactNeighborY="-13911">
        <dgm:presLayoutVars>
          <dgm:bulletEnabled val="1"/>
        </dgm:presLayoutVars>
      </dgm:prSet>
      <dgm:spPr/>
      <dgm:t>
        <a:bodyPr/>
        <a:lstStyle/>
        <a:p>
          <a:endParaRPr lang="en-US"/>
        </a:p>
      </dgm:t>
    </dgm:pt>
    <dgm:pt modelId="{A2C92915-0A2B-49E9-BA57-1F96735328D6}" type="pres">
      <dgm:prSet presAssocID="{54EA1CD1-A409-4D66-B3C0-1BDB887A998E}" presName="bullet5e" presStyleLbl="node1" presStyleIdx="4" presStyleCnt="5" custLinFactX="70493" custLinFactNeighborX="100000" custLinFactNeighborY="-13186"/>
      <dgm:spPr/>
    </dgm:pt>
    <dgm:pt modelId="{164D690B-29A9-4B5B-80F4-CE1E0F9A1EA7}" type="pres">
      <dgm:prSet presAssocID="{54EA1CD1-A409-4D66-B3C0-1BDB887A998E}" presName="textBox5e" presStyleLbl="revTx" presStyleIdx="4" presStyleCnt="5" custAng="2133080" custScaleX="137149" custScaleY="24970" custLinFactNeighborX="64155" custLinFactNeighborY="-11603">
        <dgm:presLayoutVars>
          <dgm:bulletEnabled val="1"/>
        </dgm:presLayoutVars>
      </dgm:prSet>
      <dgm:spPr/>
      <dgm:t>
        <a:bodyPr/>
        <a:lstStyle/>
        <a:p>
          <a:endParaRPr lang="en-US"/>
        </a:p>
      </dgm:t>
    </dgm:pt>
  </dgm:ptLst>
  <dgm:cxnLst>
    <dgm:cxn modelId="{C5EDFE6A-7417-41C2-9A4D-0D790C59CF87}" type="presOf" srcId="{27A54B3F-30D3-4D46-9999-9A8F544D0B21}" destId="{671014EA-C2A3-443B-AB3F-E0DEC16B6E51}" srcOrd="0" destOrd="0" presId="urn:microsoft.com/office/officeart/2005/8/layout/arrow2"/>
    <dgm:cxn modelId="{1F996666-1B10-4293-B18F-0144F3D53925}" srcId="{5FD571E8-8170-41CE-9973-73DC538DF8BC}" destId="{AC08E5D9-3BBE-462C-95CD-86205463450B}" srcOrd="9" destOrd="0" parTransId="{43FB3E75-A229-434F-B7A0-B7E5D41991C2}" sibTransId="{2643BC67-F601-4352-BFE6-9766104C0935}"/>
    <dgm:cxn modelId="{BA3479F3-678F-4877-8AFA-B4CAE5851D24}" srcId="{5FD571E8-8170-41CE-9973-73DC538DF8BC}" destId="{27A54B3F-30D3-4D46-9999-9A8F544D0B21}" srcOrd="0" destOrd="0" parTransId="{A59FA686-28F1-420A-B304-DEEDBC53A0C0}" sibTransId="{8AAF0D1E-7198-405E-B950-020DC5ED77AA}"/>
    <dgm:cxn modelId="{93A9BBC9-5346-4934-A6AA-875E541E02FC}" srcId="{5FD571E8-8170-41CE-9973-73DC538DF8BC}" destId="{FBE4C919-1601-43CE-B95B-4CE9920A6018}" srcOrd="5" destOrd="0" parTransId="{13094B94-17F8-4515-9640-620494442D1D}" sibTransId="{658D4957-ED0D-45C2-B0FA-A11800F76261}"/>
    <dgm:cxn modelId="{C9F091E0-F2A7-4D3E-9ACD-01F23BA23182}" srcId="{5FD571E8-8170-41CE-9973-73DC538DF8BC}" destId="{5AA691BD-8D4B-4CA6-BC4F-5F8CB5709154}" srcOrd="6" destOrd="0" parTransId="{B722D90E-8D59-4886-A0FD-3EC9DDA20775}" sibTransId="{2F9804B0-330B-4002-A9AF-83AD7F9161AA}"/>
    <dgm:cxn modelId="{07CAB2E1-1147-4CF9-8127-C394CBBFEB28}" srcId="{5FD571E8-8170-41CE-9973-73DC538DF8BC}" destId="{B7352A60-F619-4C23-8DB5-815DA0F04647}" srcOrd="3" destOrd="0" parTransId="{01398B4F-E3BA-49C4-9BAE-D13075DE06A3}" sibTransId="{DA21DA68-50F7-4BDA-BA5F-375857873456}"/>
    <dgm:cxn modelId="{A295CF92-9A55-4CB0-AD1A-26E5FBA79B25}" type="presOf" srcId="{5FD571E8-8170-41CE-9973-73DC538DF8BC}" destId="{15DB9F0D-AA6C-465D-8900-3A20316D827A}" srcOrd="0" destOrd="0" presId="urn:microsoft.com/office/officeart/2005/8/layout/arrow2"/>
    <dgm:cxn modelId="{9CE63E2B-0A39-4FDE-8030-15DBDC7632BC}" srcId="{5FD571E8-8170-41CE-9973-73DC538DF8BC}" destId="{8E0BF396-45A2-4FED-AA42-859AE08280C7}" srcOrd="8" destOrd="0" parTransId="{E79F8CF4-79CF-4B96-9FE5-F51BD6942FFC}" sibTransId="{1AE626C8-D3C1-497E-830E-181C8902DB26}"/>
    <dgm:cxn modelId="{77DAAE6C-1C19-44E9-8091-7F7EEA95E762}" srcId="{5FD571E8-8170-41CE-9973-73DC538DF8BC}" destId="{ADC5992E-7861-4DDA-9D8E-AACEB31EE43D}" srcOrd="1" destOrd="0" parTransId="{F206AFDA-3E15-41A2-AE54-8C9C2B10310B}" sibTransId="{452E2C27-15D9-4860-8AB6-4B5A29803441}"/>
    <dgm:cxn modelId="{F7E97B71-2695-4CC4-B2D7-0AFF053F39D2}" srcId="{5FD571E8-8170-41CE-9973-73DC538DF8BC}" destId="{A49B3DFE-49E9-4EF6-8A82-72DE6DBE074C}" srcOrd="2" destOrd="0" parTransId="{B294AB60-F6FF-4268-92CC-5733437367E6}" sibTransId="{14AD3034-CC24-4C6A-A71E-2825900825C7}"/>
    <dgm:cxn modelId="{5A18BB25-D52D-4977-8901-FF4E4FFAA380}" srcId="{5FD571E8-8170-41CE-9973-73DC538DF8BC}" destId="{54EA1CD1-A409-4D66-B3C0-1BDB887A998E}" srcOrd="4" destOrd="0" parTransId="{1606DB1F-1823-4C71-8B99-479284729A6F}" sibTransId="{E4508089-C331-4A5A-BC47-7E345855ECE0}"/>
    <dgm:cxn modelId="{0D0A0669-6366-4A92-9DAD-78B9D6E6DF42}" type="presOf" srcId="{54EA1CD1-A409-4D66-B3C0-1BDB887A998E}" destId="{164D690B-29A9-4B5B-80F4-CE1E0F9A1EA7}" srcOrd="0" destOrd="0" presId="urn:microsoft.com/office/officeart/2005/8/layout/arrow2"/>
    <dgm:cxn modelId="{4DD82F30-8170-439F-981C-9E42073A36E1}" type="presOf" srcId="{A49B3DFE-49E9-4EF6-8A82-72DE6DBE074C}" destId="{F6DEF9D1-17E1-4671-B91F-6DC7EB0A9E53}" srcOrd="0" destOrd="0" presId="urn:microsoft.com/office/officeart/2005/8/layout/arrow2"/>
    <dgm:cxn modelId="{F16DB1C8-87B1-4A22-AFF7-B4FE805544FF}" type="presOf" srcId="{ADC5992E-7861-4DDA-9D8E-AACEB31EE43D}" destId="{6C6872D1-E5C8-4293-B519-EB988BBAE175}" srcOrd="0" destOrd="0" presId="urn:microsoft.com/office/officeart/2005/8/layout/arrow2"/>
    <dgm:cxn modelId="{25A0E86E-C01A-4191-89E2-03A9A598D427}" srcId="{5FD571E8-8170-41CE-9973-73DC538DF8BC}" destId="{B89F6D23-17E6-4C5B-90D4-5E063B5979CD}" srcOrd="7" destOrd="0" parTransId="{FFEB3413-6B41-4D97-B4B8-1462A5406C5A}" sibTransId="{AA574DD3-D9F4-4901-86F5-B18CD5EC6562}"/>
    <dgm:cxn modelId="{4CB212E7-B972-4628-8302-E839A84FA446}" srcId="{5FD571E8-8170-41CE-9973-73DC538DF8BC}" destId="{6B4FBBAB-5267-413F-A21F-CF2C8B43DA01}" srcOrd="10" destOrd="0" parTransId="{3878C71E-6BEC-4223-88A7-F8026D06B2FF}" sibTransId="{FBB8E5E0-9026-42CA-923A-DE7E67EA4739}"/>
    <dgm:cxn modelId="{A0C15A29-8E1E-4000-98D8-806E4FC2956D}" type="presOf" srcId="{B7352A60-F619-4C23-8DB5-815DA0F04647}" destId="{7CB743EF-6DDF-4350-92CC-904D6EF7A1FB}" srcOrd="0" destOrd="0" presId="urn:microsoft.com/office/officeart/2005/8/layout/arrow2"/>
    <dgm:cxn modelId="{E4B66654-23B5-4F93-9137-35F5509A760C}" type="presParOf" srcId="{15DB9F0D-AA6C-465D-8900-3A20316D827A}" destId="{A92A2563-1560-4E60-A249-38617938619B}" srcOrd="0" destOrd="0" presId="urn:microsoft.com/office/officeart/2005/8/layout/arrow2"/>
    <dgm:cxn modelId="{18BC036F-4413-44B2-9A43-B12FA4FAE601}" type="presParOf" srcId="{15DB9F0D-AA6C-465D-8900-3A20316D827A}" destId="{32EDF301-6F24-4519-94CE-12A2E78634C4}" srcOrd="1" destOrd="0" presId="urn:microsoft.com/office/officeart/2005/8/layout/arrow2"/>
    <dgm:cxn modelId="{18EE069C-0047-4D90-B4D9-0432B8DB4D17}" type="presParOf" srcId="{32EDF301-6F24-4519-94CE-12A2E78634C4}" destId="{4A8E1C00-C7BB-40C4-9928-B25D25F7CE25}" srcOrd="0" destOrd="0" presId="urn:microsoft.com/office/officeart/2005/8/layout/arrow2"/>
    <dgm:cxn modelId="{C61DAD6C-B2C6-4593-AF28-04D268D79C2C}" type="presParOf" srcId="{32EDF301-6F24-4519-94CE-12A2E78634C4}" destId="{671014EA-C2A3-443B-AB3F-E0DEC16B6E51}" srcOrd="1" destOrd="0" presId="urn:microsoft.com/office/officeart/2005/8/layout/arrow2"/>
    <dgm:cxn modelId="{E43D2C96-CF13-4903-893F-F053C50B2A8E}" type="presParOf" srcId="{32EDF301-6F24-4519-94CE-12A2E78634C4}" destId="{DBF2AB28-55C4-416B-8D2D-DB6F536596F0}" srcOrd="2" destOrd="0" presId="urn:microsoft.com/office/officeart/2005/8/layout/arrow2"/>
    <dgm:cxn modelId="{A3F44D93-31E1-4A7F-AC51-9F0AF3AA061B}" type="presParOf" srcId="{32EDF301-6F24-4519-94CE-12A2E78634C4}" destId="{6C6872D1-E5C8-4293-B519-EB988BBAE175}" srcOrd="3" destOrd="0" presId="urn:microsoft.com/office/officeart/2005/8/layout/arrow2"/>
    <dgm:cxn modelId="{320F6495-ECD1-4CFF-9639-76567911CDDE}" type="presParOf" srcId="{32EDF301-6F24-4519-94CE-12A2E78634C4}" destId="{9356C476-F1ED-45F4-AB3C-DBC595585A61}" srcOrd="4" destOrd="0" presId="urn:microsoft.com/office/officeart/2005/8/layout/arrow2"/>
    <dgm:cxn modelId="{6C1520BF-0485-4CFD-93CB-EEEF70034828}" type="presParOf" srcId="{32EDF301-6F24-4519-94CE-12A2E78634C4}" destId="{F6DEF9D1-17E1-4671-B91F-6DC7EB0A9E53}" srcOrd="5" destOrd="0" presId="urn:microsoft.com/office/officeart/2005/8/layout/arrow2"/>
    <dgm:cxn modelId="{32497D06-1BF3-45BE-B289-3CD58AC46EFE}" type="presParOf" srcId="{32EDF301-6F24-4519-94CE-12A2E78634C4}" destId="{982375E6-E0C1-445D-883B-728F4EA54010}" srcOrd="6" destOrd="0" presId="urn:microsoft.com/office/officeart/2005/8/layout/arrow2"/>
    <dgm:cxn modelId="{8BEA0898-41B4-43F1-921B-F6B1B22786FE}" type="presParOf" srcId="{32EDF301-6F24-4519-94CE-12A2E78634C4}" destId="{7CB743EF-6DDF-4350-92CC-904D6EF7A1FB}" srcOrd="7" destOrd="0" presId="urn:microsoft.com/office/officeart/2005/8/layout/arrow2"/>
    <dgm:cxn modelId="{0498340E-69A4-4C92-8C1A-B4BAE21955D4}" type="presParOf" srcId="{32EDF301-6F24-4519-94CE-12A2E78634C4}" destId="{A2C92915-0A2B-49E9-BA57-1F96735328D6}" srcOrd="8" destOrd="0" presId="urn:microsoft.com/office/officeart/2005/8/layout/arrow2"/>
    <dgm:cxn modelId="{F84BFE7F-8B5A-41BC-9BBA-CCFB508E29EC}" type="presParOf" srcId="{32EDF301-6F24-4519-94CE-12A2E78634C4}" destId="{164D690B-29A9-4B5B-80F4-CE1E0F9A1EA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571E8-8170-41CE-9973-73DC538DF8B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54EA1CD1-A409-4D66-B3C0-1BDB887A998E}">
      <dgm:prSet phldrT="[Text]" custT="1"/>
      <dgm:spPr/>
      <dgm:t>
        <a:bodyPr/>
        <a:lstStyle/>
        <a:p>
          <a:r>
            <a:rPr lang="en-US" sz="1400" b="1" dirty="0"/>
            <a:t>NARR Affiliate: Ohio Recovery Housing </a:t>
          </a:r>
        </a:p>
      </dgm:t>
    </dgm:pt>
    <dgm:pt modelId="{1606DB1F-1823-4C71-8B99-479284729A6F}" type="parTrans" cxnId="{5A18BB25-D52D-4977-8901-FF4E4FFAA380}">
      <dgm:prSet/>
      <dgm:spPr/>
      <dgm:t>
        <a:bodyPr/>
        <a:lstStyle/>
        <a:p>
          <a:endParaRPr lang="en-US" sz="1400"/>
        </a:p>
      </dgm:t>
    </dgm:pt>
    <dgm:pt modelId="{E4508089-C331-4A5A-BC47-7E345855ECE0}" type="sibTrans" cxnId="{5A18BB25-D52D-4977-8901-FF4E4FFAA380}">
      <dgm:prSet/>
      <dgm:spPr/>
      <dgm:t>
        <a:bodyPr/>
        <a:lstStyle/>
        <a:p>
          <a:endParaRPr lang="en-US" sz="1400"/>
        </a:p>
      </dgm:t>
    </dgm:pt>
    <dgm:pt modelId="{6B4FBBAB-5267-413F-A21F-CF2C8B43DA01}">
      <dgm:prSet phldrT="[Text]" phldr="1" custT="1"/>
      <dgm:spPr/>
      <dgm:t>
        <a:bodyPr/>
        <a:lstStyle/>
        <a:p>
          <a:endParaRPr lang="en-US" sz="1400" dirty="0"/>
        </a:p>
      </dgm:t>
    </dgm:pt>
    <dgm:pt modelId="{3878C71E-6BEC-4223-88A7-F8026D06B2FF}" type="parTrans" cxnId="{4CB212E7-B972-4628-8302-E839A84FA446}">
      <dgm:prSet/>
      <dgm:spPr/>
      <dgm:t>
        <a:bodyPr/>
        <a:lstStyle/>
        <a:p>
          <a:endParaRPr lang="en-US" sz="1400"/>
        </a:p>
      </dgm:t>
    </dgm:pt>
    <dgm:pt modelId="{FBB8E5E0-9026-42CA-923A-DE7E67EA4739}" type="sibTrans" cxnId="{4CB212E7-B972-4628-8302-E839A84FA446}">
      <dgm:prSet/>
      <dgm:spPr/>
      <dgm:t>
        <a:bodyPr/>
        <a:lstStyle/>
        <a:p>
          <a:endParaRPr lang="en-US" sz="1400"/>
        </a:p>
      </dgm:t>
    </dgm:pt>
    <dgm:pt modelId="{AC08E5D9-3BBE-462C-95CD-86205463450B}">
      <dgm:prSet phldrT="[Text]" custT="1"/>
      <dgm:spPr/>
      <dgm:t>
        <a:bodyPr/>
        <a:lstStyle/>
        <a:p>
          <a:endParaRPr lang="en-US" sz="1400" dirty="0"/>
        </a:p>
      </dgm:t>
    </dgm:pt>
    <dgm:pt modelId="{43FB3E75-A229-434F-B7A0-B7E5D41991C2}" type="parTrans" cxnId="{1F996666-1B10-4293-B18F-0144F3D53925}">
      <dgm:prSet/>
      <dgm:spPr/>
      <dgm:t>
        <a:bodyPr/>
        <a:lstStyle/>
        <a:p>
          <a:endParaRPr lang="en-US"/>
        </a:p>
      </dgm:t>
    </dgm:pt>
    <dgm:pt modelId="{2643BC67-F601-4352-BFE6-9766104C0935}" type="sibTrans" cxnId="{1F996666-1B10-4293-B18F-0144F3D53925}">
      <dgm:prSet/>
      <dgm:spPr/>
      <dgm:t>
        <a:bodyPr/>
        <a:lstStyle/>
        <a:p>
          <a:endParaRPr lang="en-US"/>
        </a:p>
      </dgm:t>
    </dgm:pt>
    <dgm:pt modelId="{8E0BF396-45A2-4FED-AA42-859AE08280C7}">
      <dgm:prSet phldrT="[Text]" custT="1"/>
      <dgm:spPr/>
      <dgm:t>
        <a:bodyPr/>
        <a:lstStyle/>
        <a:p>
          <a:endParaRPr lang="en-US" sz="1400" dirty="0"/>
        </a:p>
      </dgm:t>
    </dgm:pt>
    <dgm:pt modelId="{E79F8CF4-79CF-4B96-9FE5-F51BD6942FFC}" type="parTrans" cxnId="{9CE63E2B-0A39-4FDE-8030-15DBDC7632BC}">
      <dgm:prSet/>
      <dgm:spPr/>
      <dgm:t>
        <a:bodyPr/>
        <a:lstStyle/>
        <a:p>
          <a:endParaRPr lang="en-US"/>
        </a:p>
      </dgm:t>
    </dgm:pt>
    <dgm:pt modelId="{1AE626C8-D3C1-497E-830E-181C8902DB26}" type="sibTrans" cxnId="{9CE63E2B-0A39-4FDE-8030-15DBDC7632BC}">
      <dgm:prSet/>
      <dgm:spPr/>
      <dgm:t>
        <a:bodyPr/>
        <a:lstStyle/>
        <a:p>
          <a:endParaRPr lang="en-US"/>
        </a:p>
      </dgm:t>
    </dgm:pt>
    <dgm:pt modelId="{5AA691BD-8D4B-4CA6-BC4F-5F8CB5709154}">
      <dgm:prSet phldrT="[Text]" custT="1"/>
      <dgm:spPr/>
      <dgm:t>
        <a:bodyPr/>
        <a:lstStyle/>
        <a:p>
          <a:endParaRPr lang="en-US" sz="1400" dirty="0"/>
        </a:p>
      </dgm:t>
    </dgm:pt>
    <dgm:pt modelId="{B722D90E-8D59-4886-A0FD-3EC9DDA20775}" type="parTrans" cxnId="{C9F091E0-F2A7-4D3E-9ACD-01F23BA23182}">
      <dgm:prSet/>
      <dgm:spPr/>
      <dgm:t>
        <a:bodyPr/>
        <a:lstStyle/>
        <a:p>
          <a:endParaRPr lang="en-US"/>
        </a:p>
      </dgm:t>
    </dgm:pt>
    <dgm:pt modelId="{2F9804B0-330B-4002-A9AF-83AD7F9161AA}" type="sibTrans" cxnId="{C9F091E0-F2A7-4D3E-9ACD-01F23BA23182}">
      <dgm:prSet/>
      <dgm:spPr/>
      <dgm:t>
        <a:bodyPr/>
        <a:lstStyle/>
        <a:p>
          <a:endParaRPr lang="en-US"/>
        </a:p>
      </dgm:t>
    </dgm:pt>
    <dgm:pt modelId="{B89F6D23-17E6-4C5B-90D4-5E063B5979CD}">
      <dgm:prSet phldrT="[Text]" custT="1"/>
      <dgm:spPr/>
      <dgm:t>
        <a:bodyPr/>
        <a:lstStyle/>
        <a:p>
          <a:endParaRPr lang="en-US" sz="1400" dirty="0"/>
        </a:p>
      </dgm:t>
    </dgm:pt>
    <dgm:pt modelId="{FFEB3413-6B41-4D97-B4B8-1462A5406C5A}" type="parTrans" cxnId="{25A0E86E-C01A-4191-89E2-03A9A598D427}">
      <dgm:prSet/>
      <dgm:spPr/>
      <dgm:t>
        <a:bodyPr/>
        <a:lstStyle/>
        <a:p>
          <a:endParaRPr lang="en-US"/>
        </a:p>
      </dgm:t>
    </dgm:pt>
    <dgm:pt modelId="{AA574DD3-D9F4-4901-86F5-B18CD5EC6562}" type="sibTrans" cxnId="{25A0E86E-C01A-4191-89E2-03A9A598D427}">
      <dgm:prSet/>
      <dgm:spPr/>
      <dgm:t>
        <a:bodyPr/>
        <a:lstStyle/>
        <a:p>
          <a:endParaRPr lang="en-US"/>
        </a:p>
      </dgm:t>
    </dgm:pt>
    <dgm:pt modelId="{B7352A60-F619-4C23-8DB5-815DA0F04647}">
      <dgm:prSet phldrT="[Text]" custT="1"/>
      <dgm:spPr/>
      <dgm:t>
        <a:bodyPr/>
        <a:lstStyle/>
        <a:p>
          <a:pPr algn="l"/>
          <a:r>
            <a:rPr lang="en-US" sz="1400" b="1" dirty="0"/>
            <a:t>Statewide Definition of Recovery Housing.  State Support for capacity expansion</a:t>
          </a:r>
        </a:p>
      </dgm:t>
    </dgm:pt>
    <dgm:pt modelId="{01398B4F-E3BA-49C4-9BAE-D13075DE06A3}" type="parTrans" cxnId="{07CAB2E1-1147-4CF9-8127-C394CBBFEB28}">
      <dgm:prSet/>
      <dgm:spPr/>
      <dgm:t>
        <a:bodyPr/>
        <a:lstStyle/>
        <a:p>
          <a:endParaRPr lang="en-US"/>
        </a:p>
      </dgm:t>
    </dgm:pt>
    <dgm:pt modelId="{DA21DA68-50F7-4BDA-BA5F-375857873456}" type="sibTrans" cxnId="{07CAB2E1-1147-4CF9-8127-C394CBBFEB28}">
      <dgm:prSet/>
      <dgm:spPr/>
      <dgm:t>
        <a:bodyPr/>
        <a:lstStyle/>
        <a:p>
          <a:endParaRPr lang="en-US"/>
        </a:p>
      </dgm:t>
    </dgm:pt>
    <dgm:pt modelId="{A49B3DFE-49E9-4EF6-8A82-72DE6DBE074C}">
      <dgm:prSet phldrT="[Text]" custT="1"/>
      <dgm:spPr/>
      <dgm:t>
        <a:bodyPr/>
        <a:lstStyle/>
        <a:p>
          <a:pPr algn="l"/>
          <a:r>
            <a:rPr lang="en-US" sz="1400" b="1" dirty="0"/>
            <a:t>Learning Community (Resource Meetings, Resource HUB)</a:t>
          </a:r>
        </a:p>
        <a:p>
          <a:pPr algn="l"/>
          <a:endParaRPr lang="en-US" sz="1400" dirty="0"/>
        </a:p>
      </dgm:t>
    </dgm:pt>
    <dgm:pt modelId="{B294AB60-F6FF-4268-92CC-5733437367E6}" type="parTrans" cxnId="{F7E97B71-2695-4CC4-B2D7-0AFF053F39D2}">
      <dgm:prSet/>
      <dgm:spPr/>
      <dgm:t>
        <a:bodyPr/>
        <a:lstStyle/>
        <a:p>
          <a:endParaRPr lang="en-US"/>
        </a:p>
      </dgm:t>
    </dgm:pt>
    <dgm:pt modelId="{14AD3034-CC24-4C6A-A71E-2825900825C7}" type="sibTrans" cxnId="{F7E97B71-2695-4CC4-B2D7-0AFF053F39D2}">
      <dgm:prSet/>
      <dgm:spPr/>
      <dgm:t>
        <a:bodyPr/>
        <a:lstStyle/>
        <a:p>
          <a:endParaRPr lang="en-US"/>
        </a:p>
      </dgm:t>
    </dgm:pt>
    <dgm:pt modelId="{FBE4C919-1601-43CE-B95B-4CE9920A6018}">
      <dgm:prSet phldrT="[Text]" custT="1"/>
      <dgm:spPr/>
      <dgm:t>
        <a:bodyPr/>
        <a:lstStyle/>
        <a:p>
          <a:endParaRPr lang="en-US" sz="1400" dirty="0"/>
        </a:p>
      </dgm:t>
    </dgm:pt>
    <dgm:pt modelId="{13094B94-17F8-4515-9640-620494442D1D}" type="parTrans" cxnId="{93A9BBC9-5346-4934-A6AA-875E541E02FC}">
      <dgm:prSet/>
      <dgm:spPr/>
      <dgm:t>
        <a:bodyPr/>
        <a:lstStyle/>
        <a:p>
          <a:endParaRPr lang="en-US"/>
        </a:p>
      </dgm:t>
    </dgm:pt>
    <dgm:pt modelId="{658D4957-ED0D-45C2-B0FA-A11800F76261}" type="sibTrans" cxnId="{93A9BBC9-5346-4934-A6AA-875E541E02FC}">
      <dgm:prSet/>
      <dgm:spPr/>
      <dgm:t>
        <a:bodyPr/>
        <a:lstStyle/>
        <a:p>
          <a:endParaRPr lang="en-US"/>
        </a:p>
      </dgm:t>
    </dgm:pt>
    <dgm:pt modelId="{ADC5992E-7861-4DDA-9D8E-AACEB31EE43D}">
      <dgm:prSet phldrT="[Text]" custT="1"/>
      <dgm:spPr/>
      <dgm:t>
        <a:bodyPr/>
        <a:lstStyle/>
        <a:p>
          <a:pPr algn="l"/>
          <a:r>
            <a:rPr lang="en-US" sz="1400" b="1" dirty="0"/>
            <a:t>Statewide Housing Inventory </a:t>
          </a:r>
        </a:p>
      </dgm:t>
    </dgm:pt>
    <dgm:pt modelId="{452E2C27-15D9-4860-8AB6-4B5A29803441}" type="sibTrans" cxnId="{77DAAE6C-1C19-44E9-8091-7F7EEA95E762}">
      <dgm:prSet/>
      <dgm:spPr/>
      <dgm:t>
        <a:bodyPr/>
        <a:lstStyle/>
        <a:p>
          <a:endParaRPr lang="en-US"/>
        </a:p>
      </dgm:t>
    </dgm:pt>
    <dgm:pt modelId="{F206AFDA-3E15-41A2-AE54-8C9C2B10310B}" type="parTrans" cxnId="{77DAAE6C-1C19-44E9-8091-7F7EEA95E762}">
      <dgm:prSet/>
      <dgm:spPr/>
      <dgm:t>
        <a:bodyPr/>
        <a:lstStyle/>
        <a:p>
          <a:endParaRPr lang="en-US"/>
        </a:p>
      </dgm:t>
    </dgm:pt>
    <dgm:pt modelId="{27A54B3F-30D3-4D46-9999-9A8F544D0B21}">
      <dgm:prSet phldrT="[Text]" custT="1"/>
      <dgm:spPr/>
      <dgm:t>
        <a:bodyPr/>
        <a:lstStyle/>
        <a:p>
          <a:pPr algn="l"/>
          <a:r>
            <a:rPr lang="en-US" sz="1400" b="1" dirty="0"/>
            <a:t>Peer support trainings continue</a:t>
          </a:r>
        </a:p>
      </dgm:t>
    </dgm:pt>
    <dgm:pt modelId="{8AAF0D1E-7198-405E-B950-020DC5ED77AA}" type="sibTrans" cxnId="{BA3479F3-678F-4877-8AFA-B4CAE5851D24}">
      <dgm:prSet/>
      <dgm:spPr/>
      <dgm:t>
        <a:bodyPr/>
        <a:lstStyle/>
        <a:p>
          <a:endParaRPr lang="en-US"/>
        </a:p>
      </dgm:t>
    </dgm:pt>
    <dgm:pt modelId="{A59FA686-28F1-420A-B304-DEEDBC53A0C0}" type="parTrans" cxnId="{BA3479F3-678F-4877-8AFA-B4CAE5851D24}">
      <dgm:prSet/>
      <dgm:spPr/>
      <dgm:t>
        <a:bodyPr/>
        <a:lstStyle/>
        <a:p>
          <a:endParaRPr lang="en-US"/>
        </a:p>
      </dgm:t>
    </dgm:pt>
    <dgm:pt modelId="{15DB9F0D-AA6C-465D-8900-3A20316D827A}" type="pres">
      <dgm:prSet presAssocID="{5FD571E8-8170-41CE-9973-73DC538DF8BC}" presName="arrowDiagram" presStyleCnt="0">
        <dgm:presLayoutVars>
          <dgm:chMax val="5"/>
          <dgm:dir/>
          <dgm:resizeHandles val="exact"/>
        </dgm:presLayoutVars>
      </dgm:prSet>
      <dgm:spPr/>
      <dgm:t>
        <a:bodyPr/>
        <a:lstStyle/>
        <a:p>
          <a:endParaRPr lang="en-US"/>
        </a:p>
      </dgm:t>
    </dgm:pt>
    <dgm:pt modelId="{A92A2563-1560-4E60-A249-38617938619B}" type="pres">
      <dgm:prSet presAssocID="{5FD571E8-8170-41CE-9973-73DC538DF8BC}" presName="arrow" presStyleLbl="bgShp" presStyleIdx="0" presStyleCnt="1" custScaleX="144804" custLinFactNeighborX="-1707" custLinFactNeighborY="1993"/>
      <dgm:spPr/>
    </dgm:pt>
    <dgm:pt modelId="{32EDF301-6F24-4519-94CE-12A2E78634C4}" type="pres">
      <dgm:prSet presAssocID="{5FD571E8-8170-41CE-9973-73DC538DF8BC}" presName="arrowDiagram5" presStyleCnt="0"/>
      <dgm:spPr/>
    </dgm:pt>
    <dgm:pt modelId="{4A8E1C00-C7BB-40C4-9928-B25D25F7CE25}" type="pres">
      <dgm:prSet presAssocID="{27A54B3F-30D3-4D46-9999-9A8F544D0B21}" presName="bullet5a" presStyleLbl="node1" presStyleIdx="0" presStyleCnt="5" custLinFactX="-200000" custLinFactY="-145693" custLinFactNeighborX="-255009" custLinFactNeighborY="-200000"/>
      <dgm:spPr/>
    </dgm:pt>
    <dgm:pt modelId="{671014EA-C2A3-443B-AB3F-E0DEC16B6E51}" type="pres">
      <dgm:prSet presAssocID="{27A54B3F-30D3-4D46-9999-9A8F544D0B21}" presName="textBox5a" presStyleLbl="revTx" presStyleIdx="0" presStyleCnt="5" custAng="1787051" custScaleX="179805" custScaleY="50733" custLinFactNeighborX="-38309" custLinFactNeighborY="-19821">
        <dgm:presLayoutVars>
          <dgm:bulletEnabled val="1"/>
        </dgm:presLayoutVars>
      </dgm:prSet>
      <dgm:spPr/>
      <dgm:t>
        <a:bodyPr/>
        <a:lstStyle/>
        <a:p>
          <a:endParaRPr lang="en-US"/>
        </a:p>
      </dgm:t>
    </dgm:pt>
    <dgm:pt modelId="{DBF2AB28-55C4-416B-8D2D-DB6F536596F0}" type="pres">
      <dgm:prSet presAssocID="{ADC5992E-7861-4DDA-9D8E-AACEB31EE43D}" presName="bullet5b" presStyleLbl="node1" presStyleIdx="1" presStyleCnt="5" custLinFactX="-40483" custLinFactNeighborX="-100000" custLinFactNeighborY="-88933"/>
      <dgm:spPr/>
    </dgm:pt>
    <dgm:pt modelId="{6C6872D1-E5C8-4293-B519-EB988BBAE175}" type="pres">
      <dgm:prSet presAssocID="{ADC5992E-7861-4DDA-9D8E-AACEB31EE43D}" presName="textBox5b" presStyleLbl="revTx" presStyleIdx="1" presStyleCnt="5" custAng="2055185" custScaleX="162177" custScaleY="21248" custLinFactNeighborX="6782" custLinFactNeighborY="-4907">
        <dgm:presLayoutVars>
          <dgm:bulletEnabled val="1"/>
        </dgm:presLayoutVars>
      </dgm:prSet>
      <dgm:spPr/>
      <dgm:t>
        <a:bodyPr/>
        <a:lstStyle/>
        <a:p>
          <a:endParaRPr lang="en-US"/>
        </a:p>
      </dgm:t>
    </dgm:pt>
    <dgm:pt modelId="{9356C476-F1ED-45F4-AB3C-DBC595585A61}" type="pres">
      <dgm:prSet presAssocID="{A49B3DFE-49E9-4EF6-8A82-72DE6DBE074C}" presName="bullet5c" presStyleLbl="node1" presStyleIdx="2" presStyleCnt="5" custLinFactNeighborX="6953" custLinFactNeighborY="-40920"/>
      <dgm:spPr/>
    </dgm:pt>
    <dgm:pt modelId="{F6DEF9D1-17E1-4671-B91F-6DC7EB0A9E53}" type="pres">
      <dgm:prSet presAssocID="{A49B3DFE-49E9-4EF6-8A82-72DE6DBE074C}" presName="textBox5c" presStyleLbl="revTx" presStyleIdx="2" presStyleCnt="5" custAng="2200792" custScaleX="168820" custScaleY="35386" custLinFactNeighborX="16622" custLinFactNeighborY="2754">
        <dgm:presLayoutVars>
          <dgm:bulletEnabled val="1"/>
        </dgm:presLayoutVars>
      </dgm:prSet>
      <dgm:spPr/>
      <dgm:t>
        <a:bodyPr/>
        <a:lstStyle/>
        <a:p>
          <a:endParaRPr lang="en-US"/>
        </a:p>
      </dgm:t>
    </dgm:pt>
    <dgm:pt modelId="{982375E6-E0C1-445D-883B-728F4EA54010}" type="pres">
      <dgm:prSet presAssocID="{B7352A60-F619-4C23-8DB5-815DA0F04647}" presName="bullet5d" presStyleLbl="node1" presStyleIdx="3" presStyleCnt="5" custLinFactX="2148" custLinFactNeighborX="100000" custLinFactNeighborY="-8255"/>
      <dgm:spPr/>
    </dgm:pt>
    <dgm:pt modelId="{7CB743EF-6DDF-4350-92CC-904D6EF7A1FB}" type="pres">
      <dgm:prSet presAssocID="{B7352A60-F619-4C23-8DB5-815DA0F04647}" presName="textBox5d" presStyleLbl="revTx" presStyleIdx="3" presStyleCnt="5" custAng="2243648" custScaleX="189678" custScaleY="35150" custLinFactNeighborX="46808" custLinFactNeighborY="-1231">
        <dgm:presLayoutVars>
          <dgm:bulletEnabled val="1"/>
        </dgm:presLayoutVars>
      </dgm:prSet>
      <dgm:spPr/>
      <dgm:t>
        <a:bodyPr/>
        <a:lstStyle/>
        <a:p>
          <a:endParaRPr lang="en-US"/>
        </a:p>
      </dgm:t>
    </dgm:pt>
    <dgm:pt modelId="{A2C92915-0A2B-49E9-BA57-1F96735328D6}" type="pres">
      <dgm:prSet presAssocID="{54EA1CD1-A409-4D66-B3C0-1BDB887A998E}" presName="bullet5e" presStyleLbl="node1" presStyleIdx="4" presStyleCnt="5" custLinFactX="32972" custLinFactNeighborX="100000" custLinFactNeighborY="16229"/>
      <dgm:spPr/>
    </dgm:pt>
    <dgm:pt modelId="{164D690B-29A9-4B5B-80F4-CE1E0F9A1EA7}" type="pres">
      <dgm:prSet presAssocID="{54EA1CD1-A409-4D66-B3C0-1BDB887A998E}" presName="textBox5e" presStyleLbl="revTx" presStyleIdx="4" presStyleCnt="5" custAng="2114614" custScaleX="137149" custScaleY="24970" custLinFactNeighborX="51446" custLinFactNeighborY="-3308">
        <dgm:presLayoutVars>
          <dgm:bulletEnabled val="1"/>
        </dgm:presLayoutVars>
      </dgm:prSet>
      <dgm:spPr/>
      <dgm:t>
        <a:bodyPr/>
        <a:lstStyle/>
        <a:p>
          <a:endParaRPr lang="en-US"/>
        </a:p>
      </dgm:t>
    </dgm:pt>
  </dgm:ptLst>
  <dgm:cxnLst>
    <dgm:cxn modelId="{C5EDFE6A-7417-41C2-9A4D-0D790C59CF87}" type="presOf" srcId="{27A54B3F-30D3-4D46-9999-9A8F544D0B21}" destId="{671014EA-C2A3-443B-AB3F-E0DEC16B6E51}" srcOrd="0" destOrd="0" presId="urn:microsoft.com/office/officeart/2005/8/layout/arrow2"/>
    <dgm:cxn modelId="{1F996666-1B10-4293-B18F-0144F3D53925}" srcId="{5FD571E8-8170-41CE-9973-73DC538DF8BC}" destId="{AC08E5D9-3BBE-462C-95CD-86205463450B}" srcOrd="9" destOrd="0" parTransId="{43FB3E75-A229-434F-B7A0-B7E5D41991C2}" sibTransId="{2643BC67-F601-4352-BFE6-9766104C0935}"/>
    <dgm:cxn modelId="{BA3479F3-678F-4877-8AFA-B4CAE5851D24}" srcId="{5FD571E8-8170-41CE-9973-73DC538DF8BC}" destId="{27A54B3F-30D3-4D46-9999-9A8F544D0B21}" srcOrd="0" destOrd="0" parTransId="{A59FA686-28F1-420A-B304-DEEDBC53A0C0}" sibTransId="{8AAF0D1E-7198-405E-B950-020DC5ED77AA}"/>
    <dgm:cxn modelId="{93A9BBC9-5346-4934-A6AA-875E541E02FC}" srcId="{5FD571E8-8170-41CE-9973-73DC538DF8BC}" destId="{FBE4C919-1601-43CE-B95B-4CE9920A6018}" srcOrd="5" destOrd="0" parTransId="{13094B94-17F8-4515-9640-620494442D1D}" sibTransId="{658D4957-ED0D-45C2-B0FA-A11800F76261}"/>
    <dgm:cxn modelId="{C9F091E0-F2A7-4D3E-9ACD-01F23BA23182}" srcId="{5FD571E8-8170-41CE-9973-73DC538DF8BC}" destId="{5AA691BD-8D4B-4CA6-BC4F-5F8CB5709154}" srcOrd="6" destOrd="0" parTransId="{B722D90E-8D59-4886-A0FD-3EC9DDA20775}" sibTransId="{2F9804B0-330B-4002-A9AF-83AD7F9161AA}"/>
    <dgm:cxn modelId="{07CAB2E1-1147-4CF9-8127-C394CBBFEB28}" srcId="{5FD571E8-8170-41CE-9973-73DC538DF8BC}" destId="{B7352A60-F619-4C23-8DB5-815DA0F04647}" srcOrd="3" destOrd="0" parTransId="{01398B4F-E3BA-49C4-9BAE-D13075DE06A3}" sibTransId="{DA21DA68-50F7-4BDA-BA5F-375857873456}"/>
    <dgm:cxn modelId="{A295CF92-9A55-4CB0-AD1A-26E5FBA79B25}" type="presOf" srcId="{5FD571E8-8170-41CE-9973-73DC538DF8BC}" destId="{15DB9F0D-AA6C-465D-8900-3A20316D827A}" srcOrd="0" destOrd="0" presId="urn:microsoft.com/office/officeart/2005/8/layout/arrow2"/>
    <dgm:cxn modelId="{9CE63E2B-0A39-4FDE-8030-15DBDC7632BC}" srcId="{5FD571E8-8170-41CE-9973-73DC538DF8BC}" destId="{8E0BF396-45A2-4FED-AA42-859AE08280C7}" srcOrd="8" destOrd="0" parTransId="{E79F8CF4-79CF-4B96-9FE5-F51BD6942FFC}" sibTransId="{1AE626C8-D3C1-497E-830E-181C8902DB26}"/>
    <dgm:cxn modelId="{77DAAE6C-1C19-44E9-8091-7F7EEA95E762}" srcId="{5FD571E8-8170-41CE-9973-73DC538DF8BC}" destId="{ADC5992E-7861-4DDA-9D8E-AACEB31EE43D}" srcOrd="1" destOrd="0" parTransId="{F206AFDA-3E15-41A2-AE54-8C9C2B10310B}" sibTransId="{452E2C27-15D9-4860-8AB6-4B5A29803441}"/>
    <dgm:cxn modelId="{F7E97B71-2695-4CC4-B2D7-0AFF053F39D2}" srcId="{5FD571E8-8170-41CE-9973-73DC538DF8BC}" destId="{A49B3DFE-49E9-4EF6-8A82-72DE6DBE074C}" srcOrd="2" destOrd="0" parTransId="{B294AB60-F6FF-4268-92CC-5733437367E6}" sibTransId="{14AD3034-CC24-4C6A-A71E-2825900825C7}"/>
    <dgm:cxn modelId="{5A18BB25-D52D-4977-8901-FF4E4FFAA380}" srcId="{5FD571E8-8170-41CE-9973-73DC538DF8BC}" destId="{54EA1CD1-A409-4D66-B3C0-1BDB887A998E}" srcOrd="4" destOrd="0" parTransId="{1606DB1F-1823-4C71-8B99-479284729A6F}" sibTransId="{E4508089-C331-4A5A-BC47-7E345855ECE0}"/>
    <dgm:cxn modelId="{0D0A0669-6366-4A92-9DAD-78B9D6E6DF42}" type="presOf" srcId="{54EA1CD1-A409-4D66-B3C0-1BDB887A998E}" destId="{164D690B-29A9-4B5B-80F4-CE1E0F9A1EA7}" srcOrd="0" destOrd="0" presId="urn:microsoft.com/office/officeart/2005/8/layout/arrow2"/>
    <dgm:cxn modelId="{4DD82F30-8170-439F-981C-9E42073A36E1}" type="presOf" srcId="{A49B3DFE-49E9-4EF6-8A82-72DE6DBE074C}" destId="{F6DEF9D1-17E1-4671-B91F-6DC7EB0A9E53}" srcOrd="0" destOrd="0" presId="urn:microsoft.com/office/officeart/2005/8/layout/arrow2"/>
    <dgm:cxn modelId="{F16DB1C8-87B1-4A22-AFF7-B4FE805544FF}" type="presOf" srcId="{ADC5992E-7861-4DDA-9D8E-AACEB31EE43D}" destId="{6C6872D1-E5C8-4293-B519-EB988BBAE175}" srcOrd="0" destOrd="0" presId="urn:microsoft.com/office/officeart/2005/8/layout/arrow2"/>
    <dgm:cxn modelId="{25A0E86E-C01A-4191-89E2-03A9A598D427}" srcId="{5FD571E8-8170-41CE-9973-73DC538DF8BC}" destId="{B89F6D23-17E6-4C5B-90D4-5E063B5979CD}" srcOrd="7" destOrd="0" parTransId="{FFEB3413-6B41-4D97-B4B8-1462A5406C5A}" sibTransId="{AA574DD3-D9F4-4901-86F5-B18CD5EC6562}"/>
    <dgm:cxn modelId="{4CB212E7-B972-4628-8302-E839A84FA446}" srcId="{5FD571E8-8170-41CE-9973-73DC538DF8BC}" destId="{6B4FBBAB-5267-413F-A21F-CF2C8B43DA01}" srcOrd="10" destOrd="0" parTransId="{3878C71E-6BEC-4223-88A7-F8026D06B2FF}" sibTransId="{FBB8E5E0-9026-42CA-923A-DE7E67EA4739}"/>
    <dgm:cxn modelId="{A0C15A29-8E1E-4000-98D8-806E4FC2956D}" type="presOf" srcId="{B7352A60-F619-4C23-8DB5-815DA0F04647}" destId="{7CB743EF-6DDF-4350-92CC-904D6EF7A1FB}" srcOrd="0" destOrd="0" presId="urn:microsoft.com/office/officeart/2005/8/layout/arrow2"/>
    <dgm:cxn modelId="{E4B66654-23B5-4F93-9137-35F5509A760C}" type="presParOf" srcId="{15DB9F0D-AA6C-465D-8900-3A20316D827A}" destId="{A92A2563-1560-4E60-A249-38617938619B}" srcOrd="0" destOrd="0" presId="urn:microsoft.com/office/officeart/2005/8/layout/arrow2"/>
    <dgm:cxn modelId="{18BC036F-4413-44B2-9A43-B12FA4FAE601}" type="presParOf" srcId="{15DB9F0D-AA6C-465D-8900-3A20316D827A}" destId="{32EDF301-6F24-4519-94CE-12A2E78634C4}" srcOrd="1" destOrd="0" presId="urn:microsoft.com/office/officeart/2005/8/layout/arrow2"/>
    <dgm:cxn modelId="{18EE069C-0047-4D90-B4D9-0432B8DB4D17}" type="presParOf" srcId="{32EDF301-6F24-4519-94CE-12A2E78634C4}" destId="{4A8E1C00-C7BB-40C4-9928-B25D25F7CE25}" srcOrd="0" destOrd="0" presId="urn:microsoft.com/office/officeart/2005/8/layout/arrow2"/>
    <dgm:cxn modelId="{C61DAD6C-B2C6-4593-AF28-04D268D79C2C}" type="presParOf" srcId="{32EDF301-6F24-4519-94CE-12A2E78634C4}" destId="{671014EA-C2A3-443B-AB3F-E0DEC16B6E51}" srcOrd="1" destOrd="0" presId="urn:microsoft.com/office/officeart/2005/8/layout/arrow2"/>
    <dgm:cxn modelId="{E43D2C96-CF13-4903-893F-F053C50B2A8E}" type="presParOf" srcId="{32EDF301-6F24-4519-94CE-12A2E78634C4}" destId="{DBF2AB28-55C4-416B-8D2D-DB6F536596F0}" srcOrd="2" destOrd="0" presId="urn:microsoft.com/office/officeart/2005/8/layout/arrow2"/>
    <dgm:cxn modelId="{A3F44D93-31E1-4A7F-AC51-9F0AF3AA061B}" type="presParOf" srcId="{32EDF301-6F24-4519-94CE-12A2E78634C4}" destId="{6C6872D1-E5C8-4293-B519-EB988BBAE175}" srcOrd="3" destOrd="0" presId="urn:microsoft.com/office/officeart/2005/8/layout/arrow2"/>
    <dgm:cxn modelId="{320F6495-ECD1-4CFF-9639-76567911CDDE}" type="presParOf" srcId="{32EDF301-6F24-4519-94CE-12A2E78634C4}" destId="{9356C476-F1ED-45F4-AB3C-DBC595585A61}" srcOrd="4" destOrd="0" presId="urn:microsoft.com/office/officeart/2005/8/layout/arrow2"/>
    <dgm:cxn modelId="{6C1520BF-0485-4CFD-93CB-EEEF70034828}" type="presParOf" srcId="{32EDF301-6F24-4519-94CE-12A2E78634C4}" destId="{F6DEF9D1-17E1-4671-B91F-6DC7EB0A9E53}" srcOrd="5" destOrd="0" presId="urn:microsoft.com/office/officeart/2005/8/layout/arrow2"/>
    <dgm:cxn modelId="{32497D06-1BF3-45BE-B289-3CD58AC46EFE}" type="presParOf" srcId="{32EDF301-6F24-4519-94CE-12A2E78634C4}" destId="{982375E6-E0C1-445D-883B-728F4EA54010}" srcOrd="6" destOrd="0" presId="urn:microsoft.com/office/officeart/2005/8/layout/arrow2"/>
    <dgm:cxn modelId="{8BEA0898-41B4-43F1-921B-F6B1B22786FE}" type="presParOf" srcId="{32EDF301-6F24-4519-94CE-12A2E78634C4}" destId="{7CB743EF-6DDF-4350-92CC-904D6EF7A1FB}" srcOrd="7" destOrd="0" presId="urn:microsoft.com/office/officeart/2005/8/layout/arrow2"/>
    <dgm:cxn modelId="{0498340E-69A4-4C92-8C1A-B4BAE21955D4}" type="presParOf" srcId="{32EDF301-6F24-4519-94CE-12A2E78634C4}" destId="{A2C92915-0A2B-49E9-BA57-1F96735328D6}" srcOrd="8" destOrd="0" presId="urn:microsoft.com/office/officeart/2005/8/layout/arrow2"/>
    <dgm:cxn modelId="{F84BFE7F-8B5A-41BC-9BBA-CCFB508E29EC}" type="presParOf" srcId="{32EDF301-6F24-4519-94CE-12A2E78634C4}" destId="{164D690B-29A9-4B5B-80F4-CE1E0F9A1EA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A2563-1560-4E60-A249-38617938619B}">
      <dsp:nvSpPr>
        <dsp:cNvPr id="0" name=""/>
        <dsp:cNvSpPr/>
      </dsp:nvSpPr>
      <dsp:spPr>
        <a:xfrm>
          <a:off x="0" y="0"/>
          <a:ext cx="11482259" cy="46863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E1C00-C7BB-40C4-9928-B25D25F7CE25}">
      <dsp:nvSpPr>
        <dsp:cNvPr id="0" name=""/>
        <dsp:cNvSpPr/>
      </dsp:nvSpPr>
      <dsp:spPr>
        <a:xfrm>
          <a:off x="2417457" y="2898244"/>
          <a:ext cx="172455" cy="1724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014EA-C2A3-443B-AB3F-E0DEC16B6E51}">
      <dsp:nvSpPr>
        <dsp:cNvPr id="0" name=""/>
        <dsp:cNvSpPr/>
      </dsp:nvSpPr>
      <dsp:spPr>
        <a:xfrm rot="2185342">
          <a:off x="2246702" y="3470128"/>
          <a:ext cx="1721557" cy="97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81" tIns="0" rIns="0" bIns="0" numCol="1" spcCol="1270" anchor="t" anchorCtr="0">
          <a:noAutofit/>
        </a:bodyPr>
        <a:lstStyle/>
        <a:p>
          <a:pPr lvl="0" algn="l" defTabSz="622300">
            <a:lnSpc>
              <a:spcPct val="90000"/>
            </a:lnSpc>
            <a:spcBef>
              <a:spcPct val="0"/>
            </a:spcBef>
            <a:spcAft>
              <a:spcPct val="35000"/>
            </a:spcAft>
          </a:pPr>
          <a:r>
            <a:rPr lang="en-US" sz="1400" b="1" kern="1200" dirty="0"/>
            <a:t>ODMH Capital and Housing Team developing housing strategies </a:t>
          </a:r>
        </a:p>
      </dsp:txBody>
      <dsp:txXfrm>
        <a:off x="2246702" y="3470128"/>
        <a:ext cx="1721557" cy="974103"/>
      </dsp:txXfrm>
    </dsp:sp>
    <dsp:sp modelId="{DBF2AB28-55C4-416B-8D2D-DB6F536596F0}">
      <dsp:nvSpPr>
        <dsp:cNvPr id="0" name=""/>
        <dsp:cNvSpPr/>
      </dsp:nvSpPr>
      <dsp:spPr>
        <a:xfrm>
          <a:off x="3960007" y="2235115"/>
          <a:ext cx="269930" cy="2699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872D1-E5C8-4293-B519-EB988BBAE175}">
      <dsp:nvSpPr>
        <dsp:cNvPr id="0" name=""/>
        <dsp:cNvSpPr/>
      </dsp:nvSpPr>
      <dsp:spPr>
        <a:xfrm rot="2367631">
          <a:off x="4074838" y="2869624"/>
          <a:ext cx="1244681" cy="71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031" tIns="0" rIns="0" bIns="0" numCol="1" spcCol="1270" anchor="t" anchorCtr="0">
          <a:noAutofit/>
        </a:bodyPr>
        <a:lstStyle/>
        <a:p>
          <a:pPr lvl="0" algn="l" defTabSz="622300">
            <a:lnSpc>
              <a:spcPct val="90000"/>
            </a:lnSpc>
            <a:spcBef>
              <a:spcPct val="0"/>
            </a:spcBef>
            <a:spcAft>
              <a:spcPct val="35000"/>
            </a:spcAft>
          </a:pPr>
          <a:r>
            <a:rPr lang="en-US" sz="1400" b="1" kern="1200" dirty="0"/>
            <a:t>ODADAS receives ATR- II, III</a:t>
          </a:r>
        </a:p>
      </dsp:txBody>
      <dsp:txXfrm>
        <a:off x="4074838" y="2869624"/>
        <a:ext cx="1244681" cy="719193"/>
      </dsp:txXfrm>
    </dsp:sp>
    <dsp:sp modelId="{9356C476-F1ED-45F4-AB3C-DBC595585A61}">
      <dsp:nvSpPr>
        <dsp:cNvPr id="0" name=""/>
        <dsp:cNvSpPr/>
      </dsp:nvSpPr>
      <dsp:spPr>
        <a:xfrm>
          <a:off x="5573146" y="1787268"/>
          <a:ext cx="359907" cy="359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EF9D1-17E1-4671-B91F-6DC7EB0A9E53}">
      <dsp:nvSpPr>
        <dsp:cNvPr id="0" name=""/>
        <dsp:cNvSpPr/>
      </dsp:nvSpPr>
      <dsp:spPr>
        <a:xfrm rot="2296392">
          <a:off x="5549932" y="2966243"/>
          <a:ext cx="2443043" cy="22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8" tIns="0" rIns="0" bIns="0" numCol="1" spcCol="1270" anchor="t" anchorCtr="0">
          <a:noAutofit/>
        </a:bodyPr>
        <a:lstStyle/>
        <a:p>
          <a:pPr lvl="0" algn="l" defTabSz="622300">
            <a:lnSpc>
              <a:spcPct val="90000"/>
            </a:lnSpc>
            <a:spcBef>
              <a:spcPct val="0"/>
            </a:spcBef>
            <a:spcAft>
              <a:spcPct val="35000"/>
            </a:spcAft>
          </a:pPr>
          <a:r>
            <a:rPr lang="en-US" sz="1400" b="1" kern="1200" dirty="0"/>
            <a:t>Pre-Consolidation Activities</a:t>
          </a:r>
        </a:p>
      </dsp:txBody>
      <dsp:txXfrm>
        <a:off x="5549932" y="2966243"/>
        <a:ext cx="2443043" cy="228894"/>
      </dsp:txXfrm>
    </dsp:sp>
    <dsp:sp modelId="{982375E6-E0C1-445D-883B-728F4EA54010}">
      <dsp:nvSpPr>
        <dsp:cNvPr id="0" name=""/>
        <dsp:cNvSpPr/>
      </dsp:nvSpPr>
      <dsp:spPr>
        <a:xfrm>
          <a:off x="7191391" y="1294792"/>
          <a:ext cx="464880" cy="4648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743EF-6DDF-4350-92CC-904D6EF7A1FB}">
      <dsp:nvSpPr>
        <dsp:cNvPr id="0" name=""/>
        <dsp:cNvSpPr/>
      </dsp:nvSpPr>
      <dsp:spPr>
        <a:xfrm rot="2364861">
          <a:off x="7123678" y="2198258"/>
          <a:ext cx="1689482" cy="96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331" tIns="0" rIns="0" bIns="0" numCol="1" spcCol="1270" anchor="t" anchorCtr="0">
          <a:noAutofit/>
        </a:bodyPr>
        <a:lstStyle/>
        <a:p>
          <a:pPr lvl="0" algn="l" defTabSz="622300">
            <a:lnSpc>
              <a:spcPct val="90000"/>
            </a:lnSpc>
            <a:spcBef>
              <a:spcPct val="0"/>
            </a:spcBef>
            <a:spcAft>
              <a:spcPct val="35000"/>
            </a:spcAft>
          </a:pPr>
          <a:r>
            <a:rPr lang="en-US" sz="1400" b="1" kern="1200" dirty="0"/>
            <a:t>ODMH funds Environmental Scan</a:t>
          </a:r>
        </a:p>
        <a:p>
          <a:pPr lvl="0" algn="l" defTabSz="622300">
            <a:lnSpc>
              <a:spcPct val="90000"/>
            </a:lnSpc>
            <a:spcBef>
              <a:spcPct val="0"/>
            </a:spcBef>
            <a:spcAft>
              <a:spcPct val="35000"/>
            </a:spcAft>
          </a:pPr>
          <a:r>
            <a:rPr lang="en-US" sz="1400" b="1" kern="1200" dirty="0"/>
            <a:t>June 2013</a:t>
          </a:r>
        </a:p>
      </dsp:txBody>
      <dsp:txXfrm>
        <a:off x="7123678" y="2198258"/>
        <a:ext cx="1689482" cy="962700"/>
      </dsp:txXfrm>
    </dsp:sp>
    <dsp:sp modelId="{A2C92915-0A2B-49E9-BA57-1F96735328D6}">
      <dsp:nvSpPr>
        <dsp:cNvPr id="0" name=""/>
        <dsp:cNvSpPr/>
      </dsp:nvSpPr>
      <dsp:spPr>
        <a:xfrm>
          <a:off x="8806146" y="862901"/>
          <a:ext cx="592348" cy="59234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D690B-29A9-4B5B-80F4-CE1E0F9A1EA7}">
      <dsp:nvSpPr>
        <dsp:cNvPr id="0" name=""/>
        <dsp:cNvSpPr/>
      </dsp:nvSpPr>
      <dsp:spPr>
        <a:xfrm rot="2133080">
          <a:off x="8775940" y="2130918"/>
          <a:ext cx="2056708" cy="86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873" tIns="0" rIns="0" bIns="0" numCol="1" spcCol="1270" anchor="t" anchorCtr="0">
          <a:noAutofit/>
        </a:bodyPr>
        <a:lstStyle/>
        <a:p>
          <a:pPr lvl="0" algn="l" defTabSz="622300">
            <a:lnSpc>
              <a:spcPct val="90000"/>
            </a:lnSpc>
            <a:spcBef>
              <a:spcPct val="0"/>
            </a:spcBef>
            <a:spcAft>
              <a:spcPct val="35000"/>
            </a:spcAft>
          </a:pPr>
          <a:r>
            <a:rPr lang="en-US" sz="1400" b="1" kern="1200" dirty="0"/>
            <a:t>The marriage of ODADAS &amp; ODMH- July 2014</a:t>
          </a:r>
        </a:p>
      </dsp:txBody>
      <dsp:txXfrm>
        <a:off x="8775940" y="2130918"/>
        <a:ext cx="2056708" cy="861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A2563-1560-4E60-A249-38617938619B}">
      <dsp:nvSpPr>
        <dsp:cNvPr id="0" name=""/>
        <dsp:cNvSpPr/>
      </dsp:nvSpPr>
      <dsp:spPr>
        <a:xfrm>
          <a:off x="94457" y="0"/>
          <a:ext cx="10600859" cy="457552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E1C00-C7BB-40C4-9928-B25D25F7CE25}">
      <dsp:nvSpPr>
        <dsp:cNvPr id="0" name=""/>
        <dsp:cNvSpPr/>
      </dsp:nvSpPr>
      <dsp:spPr>
        <a:xfrm>
          <a:off x="1814398" y="2820282"/>
          <a:ext cx="168379" cy="1683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014EA-C2A3-443B-AB3F-E0DEC16B6E51}">
      <dsp:nvSpPr>
        <dsp:cNvPr id="0" name=""/>
        <dsp:cNvSpPr/>
      </dsp:nvSpPr>
      <dsp:spPr>
        <a:xfrm rot="1787051">
          <a:off x="1914657" y="3538953"/>
          <a:ext cx="1724382" cy="552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21" tIns="0" rIns="0" bIns="0" numCol="1" spcCol="1270" anchor="t" anchorCtr="0">
          <a:noAutofit/>
        </a:bodyPr>
        <a:lstStyle/>
        <a:p>
          <a:pPr lvl="0" algn="l" defTabSz="622300">
            <a:lnSpc>
              <a:spcPct val="90000"/>
            </a:lnSpc>
            <a:spcBef>
              <a:spcPct val="0"/>
            </a:spcBef>
            <a:spcAft>
              <a:spcPct val="35000"/>
            </a:spcAft>
          </a:pPr>
          <a:r>
            <a:rPr lang="en-US" sz="1400" b="1" kern="1200" dirty="0"/>
            <a:t>Peer support trainings continue</a:t>
          </a:r>
        </a:p>
      </dsp:txBody>
      <dsp:txXfrm>
        <a:off x="1914657" y="3538953"/>
        <a:ext cx="1724382" cy="552469"/>
      </dsp:txXfrm>
    </dsp:sp>
    <dsp:sp modelId="{DBF2AB28-55C4-416B-8D2D-DB6F536596F0}">
      <dsp:nvSpPr>
        <dsp:cNvPr id="0" name=""/>
        <dsp:cNvSpPr/>
      </dsp:nvSpPr>
      <dsp:spPr>
        <a:xfrm>
          <a:off x="3121740" y="2292219"/>
          <a:ext cx="263550" cy="2635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872D1-E5C8-4293-B519-EB988BBAE175}">
      <dsp:nvSpPr>
        <dsp:cNvPr id="0" name=""/>
        <dsp:cNvSpPr/>
      </dsp:nvSpPr>
      <dsp:spPr>
        <a:xfrm rot="2055185">
          <a:off x="3328371" y="3319197"/>
          <a:ext cx="1970869" cy="40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50" tIns="0" rIns="0" bIns="0" numCol="1" spcCol="1270" anchor="t" anchorCtr="0">
          <a:noAutofit/>
        </a:bodyPr>
        <a:lstStyle/>
        <a:p>
          <a:pPr lvl="0" algn="l" defTabSz="622300">
            <a:lnSpc>
              <a:spcPct val="90000"/>
            </a:lnSpc>
            <a:spcBef>
              <a:spcPct val="0"/>
            </a:spcBef>
            <a:spcAft>
              <a:spcPct val="35000"/>
            </a:spcAft>
          </a:pPr>
          <a:r>
            <a:rPr lang="en-US" sz="1400" b="1" kern="1200" dirty="0"/>
            <a:t>Statewide Housing Inventory </a:t>
          </a:r>
        </a:p>
      </dsp:txBody>
      <dsp:txXfrm>
        <a:off x="3328371" y="3319197"/>
        <a:ext cx="1970869" cy="407354"/>
      </dsp:txXfrm>
    </dsp:sp>
    <dsp:sp modelId="{9356C476-F1ED-45F4-AB3C-DBC595585A61}">
      <dsp:nvSpPr>
        <dsp:cNvPr id="0" name=""/>
        <dsp:cNvSpPr/>
      </dsp:nvSpPr>
      <dsp:spPr>
        <a:xfrm>
          <a:off x="4687749" y="1684585"/>
          <a:ext cx="351400" cy="3514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EF9D1-17E1-4671-B91F-6DC7EB0A9E53}">
      <dsp:nvSpPr>
        <dsp:cNvPr id="0" name=""/>
        <dsp:cNvSpPr/>
      </dsp:nvSpPr>
      <dsp:spPr>
        <a:xfrm rot="2200792">
          <a:off x="4587686" y="2905651"/>
          <a:ext cx="2385293" cy="90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00" tIns="0" rIns="0" bIns="0" numCol="1" spcCol="1270" anchor="t" anchorCtr="0">
          <a:noAutofit/>
        </a:bodyPr>
        <a:lstStyle/>
        <a:p>
          <a:pPr lvl="0" algn="l" defTabSz="622300">
            <a:lnSpc>
              <a:spcPct val="90000"/>
            </a:lnSpc>
            <a:spcBef>
              <a:spcPct val="0"/>
            </a:spcBef>
            <a:spcAft>
              <a:spcPct val="35000"/>
            </a:spcAft>
          </a:pPr>
          <a:r>
            <a:rPr lang="en-US" sz="1400" b="1" kern="1200" dirty="0"/>
            <a:t>Learning Community (Resource Meetings, Resource HUB)</a:t>
          </a:r>
        </a:p>
        <a:p>
          <a:pPr lvl="0" algn="l" defTabSz="622300">
            <a:lnSpc>
              <a:spcPct val="90000"/>
            </a:lnSpc>
            <a:spcBef>
              <a:spcPct val="0"/>
            </a:spcBef>
            <a:spcAft>
              <a:spcPct val="35000"/>
            </a:spcAft>
          </a:pPr>
          <a:endParaRPr lang="en-US" sz="1400" kern="1200" dirty="0"/>
        </a:p>
      </dsp:txBody>
      <dsp:txXfrm>
        <a:off x="4587686" y="2905651"/>
        <a:ext cx="2385293" cy="909930"/>
      </dsp:txXfrm>
    </dsp:sp>
    <dsp:sp modelId="{982375E6-E0C1-445D-883B-728F4EA54010}">
      <dsp:nvSpPr>
        <dsp:cNvPr id="0" name=""/>
        <dsp:cNvSpPr/>
      </dsp:nvSpPr>
      <dsp:spPr>
        <a:xfrm>
          <a:off x="6488632" y="1245507"/>
          <a:ext cx="453891" cy="4538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743EF-6DDF-4350-92CC-904D6EF7A1FB}">
      <dsp:nvSpPr>
        <dsp:cNvPr id="0" name=""/>
        <dsp:cNvSpPr/>
      </dsp:nvSpPr>
      <dsp:spPr>
        <a:xfrm rot="2243648">
          <a:off x="6280766" y="2466204"/>
          <a:ext cx="2777202" cy="107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508" tIns="0" rIns="0" bIns="0" numCol="1" spcCol="1270" anchor="t" anchorCtr="0">
          <a:noAutofit/>
        </a:bodyPr>
        <a:lstStyle/>
        <a:p>
          <a:pPr lvl="0" algn="l" defTabSz="622300">
            <a:lnSpc>
              <a:spcPct val="90000"/>
            </a:lnSpc>
            <a:spcBef>
              <a:spcPct val="0"/>
            </a:spcBef>
            <a:spcAft>
              <a:spcPct val="35000"/>
            </a:spcAft>
          </a:pPr>
          <a:r>
            <a:rPr lang="en-US" sz="1400" b="1" kern="1200" dirty="0"/>
            <a:t>Statewide Definition of Recovery Housing.  State Support for capacity expansion</a:t>
          </a:r>
        </a:p>
      </dsp:txBody>
      <dsp:txXfrm>
        <a:off x="6280766" y="2466204"/>
        <a:ext cx="2777202" cy="1077558"/>
      </dsp:txXfrm>
    </dsp:sp>
    <dsp:sp modelId="{A2C92915-0A2B-49E9-BA57-1F96735328D6}">
      <dsp:nvSpPr>
        <dsp:cNvPr id="0" name=""/>
        <dsp:cNvSpPr/>
      </dsp:nvSpPr>
      <dsp:spPr>
        <a:xfrm>
          <a:off x="8195969" y="1012624"/>
          <a:ext cx="578345" cy="5783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D690B-29A9-4B5B-80F4-CE1E0F9A1EA7}">
      <dsp:nvSpPr>
        <dsp:cNvPr id="0" name=""/>
        <dsp:cNvSpPr/>
      </dsp:nvSpPr>
      <dsp:spPr>
        <a:xfrm rot="2114614">
          <a:off x="8197397" y="2359886"/>
          <a:ext cx="2008090" cy="84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53" tIns="0" rIns="0" bIns="0" numCol="1" spcCol="1270" anchor="t" anchorCtr="0">
          <a:noAutofit/>
        </a:bodyPr>
        <a:lstStyle/>
        <a:p>
          <a:pPr lvl="0" algn="l" defTabSz="622300">
            <a:lnSpc>
              <a:spcPct val="90000"/>
            </a:lnSpc>
            <a:spcBef>
              <a:spcPct val="0"/>
            </a:spcBef>
            <a:spcAft>
              <a:spcPct val="35000"/>
            </a:spcAft>
          </a:pPr>
          <a:r>
            <a:rPr lang="en-US" sz="1400" b="1" kern="1200" dirty="0"/>
            <a:t>NARR Affiliate: Ohio Recovery Housing </a:t>
          </a:r>
        </a:p>
      </dsp:txBody>
      <dsp:txXfrm>
        <a:off x="8197397" y="2359886"/>
        <a:ext cx="2008090" cy="8408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C7BDA-9EF1-40BA-8960-7061D3C8FD0B}"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60B0-EFEE-421A-8479-423B27163DD5}" type="slidenum">
              <a:rPr lang="en-US" smtClean="0"/>
              <a:t>‹#›</a:t>
            </a:fld>
            <a:endParaRPr lang="en-US"/>
          </a:p>
        </p:txBody>
      </p:sp>
    </p:spTree>
    <p:extLst>
      <p:ext uri="{BB962C8B-B14F-4D97-AF65-F5344CB8AC3E}">
        <p14:creationId xmlns:p14="http://schemas.microsoft.com/office/powerpoint/2010/main" val="183160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D2510-2224-47D3-9D6C-632412060C2E}" type="slidenum">
              <a:rPr lang="en-US" smtClean="0"/>
              <a:t>1</a:t>
            </a:fld>
            <a:endParaRPr lang="en-US" dirty="0"/>
          </a:p>
        </p:txBody>
      </p:sp>
    </p:spTree>
    <p:extLst>
      <p:ext uri="{BB962C8B-B14F-4D97-AF65-F5344CB8AC3E}">
        <p14:creationId xmlns:p14="http://schemas.microsoft.com/office/powerpoint/2010/main" val="425630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board administered  to each board area to determine strengths and areas of opportunities that exist and areas </a:t>
            </a:r>
            <a:r>
              <a:rPr lang="en-US"/>
              <a:t>needed.</a:t>
            </a:r>
            <a:endParaRPr lang="en-US" dirty="0"/>
          </a:p>
        </p:txBody>
      </p:sp>
      <p:sp>
        <p:nvSpPr>
          <p:cNvPr id="4" name="Slide Number Placeholder 3"/>
          <p:cNvSpPr>
            <a:spLocks noGrp="1"/>
          </p:cNvSpPr>
          <p:nvPr>
            <p:ph type="sldNum" sz="quarter" idx="10"/>
          </p:nvPr>
        </p:nvSpPr>
        <p:spPr/>
        <p:txBody>
          <a:bodyPr/>
          <a:lstStyle/>
          <a:p>
            <a:fld id="{A3ED60B0-EFEE-421A-8479-423B27163DD5}" type="slidenum">
              <a:rPr lang="en-US" smtClean="0"/>
              <a:t>10</a:t>
            </a:fld>
            <a:endParaRPr lang="en-US"/>
          </a:p>
        </p:txBody>
      </p:sp>
    </p:spTree>
    <p:extLst>
      <p:ext uri="{BB962C8B-B14F-4D97-AF65-F5344CB8AC3E}">
        <p14:creationId xmlns:p14="http://schemas.microsoft.com/office/powerpoint/2010/main" val="277570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county provided a report of finding and developed goals and strategies from the assessment findings./interventions and outcomes.</a:t>
            </a:r>
          </a:p>
          <a:p>
            <a:endParaRPr lang="en-US" dirty="0"/>
          </a:p>
          <a:p>
            <a:r>
              <a:rPr lang="en-US" dirty="0"/>
              <a:t>Reported out to their communities</a:t>
            </a:r>
          </a:p>
        </p:txBody>
      </p:sp>
      <p:sp>
        <p:nvSpPr>
          <p:cNvPr id="4" name="Slide Number Placeholder 3"/>
          <p:cNvSpPr>
            <a:spLocks noGrp="1"/>
          </p:cNvSpPr>
          <p:nvPr>
            <p:ph type="sldNum" sz="quarter" idx="10"/>
          </p:nvPr>
        </p:nvSpPr>
        <p:spPr/>
        <p:txBody>
          <a:bodyPr/>
          <a:lstStyle/>
          <a:p>
            <a:fld id="{A3ED60B0-EFEE-421A-8479-423B27163DD5}" type="slidenum">
              <a:rPr lang="en-US" smtClean="0"/>
              <a:t>11</a:t>
            </a:fld>
            <a:endParaRPr lang="en-US"/>
          </a:p>
        </p:txBody>
      </p:sp>
    </p:spTree>
    <p:extLst>
      <p:ext uri="{BB962C8B-B14F-4D97-AF65-F5344CB8AC3E}">
        <p14:creationId xmlns:p14="http://schemas.microsoft.com/office/powerpoint/2010/main" val="226213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action steps to each of these areas that you can download from the web…. Set for two years at a time…</a:t>
            </a:r>
          </a:p>
          <a:p>
            <a:endParaRPr lang="en-US" dirty="0"/>
          </a:p>
          <a:p>
            <a:r>
              <a:rPr lang="en-US" dirty="0"/>
              <a:t>Focusing on client and families – DRIVE the services ( engagement is essential)</a:t>
            </a:r>
          </a:p>
          <a:p>
            <a:r>
              <a:rPr lang="en-US" dirty="0"/>
              <a:t>Ensuring timely Access to Care – services that are available – waiting lists….engagement prior</a:t>
            </a:r>
          </a:p>
          <a:p>
            <a:r>
              <a:rPr lang="en-US" dirty="0"/>
              <a:t>Promoting health , safe, drug free communities – prevention/education crisis services – housing employment and peer support</a:t>
            </a:r>
          </a:p>
          <a:p>
            <a:r>
              <a:rPr lang="en-US" dirty="0"/>
              <a:t>Prioritizing accountable and outcome driven financing – maximizing the use of federal, state and local funds to meet locally identified outcomes.  A blending approach of funding aligns resources and improves coordination of services.</a:t>
            </a:r>
          </a:p>
          <a:p>
            <a:r>
              <a:rPr lang="en-US" dirty="0"/>
              <a:t>Locally managing MH and AOD system of care – working with local partners and coming together to determine the best needs identified for their community to support recovering individuals in a holistic fashion.</a:t>
            </a:r>
          </a:p>
          <a:p>
            <a:endParaRPr lang="en-US" dirty="0"/>
          </a:p>
          <a:p>
            <a:r>
              <a:rPr lang="en-US" dirty="0"/>
              <a:t>It about hope</a:t>
            </a:r>
          </a:p>
          <a:p>
            <a:r>
              <a:rPr lang="en-US" dirty="0"/>
              <a:t>It is about Trust</a:t>
            </a:r>
          </a:p>
          <a:p>
            <a:r>
              <a:rPr lang="en-US" dirty="0"/>
              <a:t>It is about investments </a:t>
            </a:r>
            <a:r>
              <a:rPr lang="en-US" dirty="0" err="1"/>
              <a:t>tp</a:t>
            </a:r>
            <a:r>
              <a:rPr lang="en-US" dirty="0"/>
              <a:t> promote health and recovery.</a:t>
            </a:r>
          </a:p>
          <a:p>
            <a:endParaRPr lang="en-US" dirty="0"/>
          </a:p>
        </p:txBody>
      </p:sp>
      <p:sp>
        <p:nvSpPr>
          <p:cNvPr id="4" name="Slide Number Placeholder 3"/>
          <p:cNvSpPr>
            <a:spLocks noGrp="1"/>
          </p:cNvSpPr>
          <p:nvPr>
            <p:ph type="sldNum" sz="quarter" idx="10"/>
          </p:nvPr>
        </p:nvSpPr>
        <p:spPr/>
        <p:txBody>
          <a:bodyPr/>
          <a:lstStyle/>
          <a:p>
            <a:fld id="{A3ED60B0-EFEE-421A-8479-423B27163DD5}" type="slidenum">
              <a:rPr lang="en-US" smtClean="0"/>
              <a:t>12</a:t>
            </a:fld>
            <a:endParaRPr lang="en-US"/>
          </a:p>
        </p:txBody>
      </p:sp>
    </p:spTree>
    <p:extLst>
      <p:ext uri="{BB962C8B-B14F-4D97-AF65-F5344CB8AC3E}">
        <p14:creationId xmlns:p14="http://schemas.microsoft.com/office/powerpoint/2010/main" val="394357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60B0-EFEE-421A-8479-423B27163DD5}" type="slidenum">
              <a:rPr lang="en-US" smtClean="0"/>
              <a:t>13</a:t>
            </a:fld>
            <a:endParaRPr lang="en-US"/>
          </a:p>
        </p:txBody>
      </p:sp>
    </p:spTree>
    <p:extLst>
      <p:ext uri="{BB962C8B-B14F-4D97-AF65-F5344CB8AC3E}">
        <p14:creationId xmlns:p14="http://schemas.microsoft.com/office/powerpoint/2010/main" val="129027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D2510-2224-47D3-9D6C-632412060C2E}" type="slidenum">
              <a:rPr lang="en-US" smtClean="0"/>
              <a:t>2</a:t>
            </a:fld>
            <a:endParaRPr lang="en-US" dirty="0"/>
          </a:p>
        </p:txBody>
      </p:sp>
    </p:spTree>
    <p:extLst>
      <p:ext uri="{BB962C8B-B14F-4D97-AF65-F5344CB8AC3E}">
        <p14:creationId xmlns:p14="http://schemas.microsoft.com/office/powerpoint/2010/main" val="94953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 has always worked on housing….strategically working with capital to support MH options for housing.</a:t>
            </a:r>
          </a:p>
          <a:p>
            <a:endParaRPr lang="en-US" dirty="0"/>
          </a:p>
          <a:p>
            <a:r>
              <a:rPr lang="en-US" dirty="0" err="1"/>
              <a:t>preconsolidation</a:t>
            </a:r>
            <a:r>
              <a:rPr lang="en-US" dirty="0"/>
              <a:t> – working and leverage opportunities to service an integrated approach as we merged.</a:t>
            </a:r>
          </a:p>
          <a:p>
            <a:endParaRPr lang="en-US" dirty="0"/>
          </a:p>
          <a:p>
            <a:r>
              <a:rPr lang="en-US" dirty="0"/>
              <a:t>MH wanted to identify landscape of recovery housing as we began to merge and move forward.  Funded a environmental scan. – took a look at policies, gaps, and provided recommendations to state on how to appropriately expand RH in </a:t>
            </a:r>
            <a:r>
              <a:rPr lang="en-US" dirty="0" err="1"/>
              <a:t>ohio</a:t>
            </a:r>
            <a:r>
              <a:rPr lang="en-US" dirty="0"/>
              <a:t>  - contract between MH/Ohio Council/C-4 and local recovery housing providers (BOOKLETS) – gave us blue print to follow – took recommendations to follow as we developed further</a:t>
            </a:r>
          </a:p>
          <a:p>
            <a:endParaRPr lang="en-US" dirty="0"/>
          </a:p>
          <a:p>
            <a:r>
              <a:rPr lang="en-US" dirty="0"/>
              <a:t>Married – the department sent combined team to a policy academe my to design how peer services would be designed 0- BRSS TACS</a:t>
            </a:r>
          </a:p>
          <a:p>
            <a:r>
              <a:rPr lang="en-US" dirty="0"/>
              <a:t>Deliberate on our approach – </a:t>
            </a:r>
          </a:p>
          <a:p>
            <a:r>
              <a:rPr lang="en-US" dirty="0"/>
              <a:t>	developed our state curriculum integrated with both MH/SUD</a:t>
            </a:r>
          </a:p>
          <a:p>
            <a:r>
              <a:rPr lang="en-US" dirty="0"/>
              <a:t>Now a Medicaid funded service as of July 1 2017</a:t>
            </a:r>
          </a:p>
          <a:p>
            <a:endParaRPr lang="en-US" dirty="0"/>
          </a:p>
        </p:txBody>
      </p:sp>
      <p:sp>
        <p:nvSpPr>
          <p:cNvPr id="4" name="Slide Number Placeholder 3"/>
          <p:cNvSpPr>
            <a:spLocks noGrp="1"/>
          </p:cNvSpPr>
          <p:nvPr>
            <p:ph type="sldNum" sz="quarter" idx="10"/>
          </p:nvPr>
        </p:nvSpPr>
        <p:spPr/>
        <p:txBody>
          <a:bodyPr/>
          <a:lstStyle/>
          <a:p>
            <a:fld id="{A5CD2510-2224-47D3-9D6C-632412060C2E}" type="slidenum">
              <a:rPr lang="en-US" smtClean="0"/>
              <a:t>3</a:t>
            </a:fld>
            <a:endParaRPr lang="en-US" dirty="0"/>
          </a:p>
        </p:txBody>
      </p:sp>
    </p:spTree>
    <p:extLst>
      <p:ext uri="{BB962C8B-B14F-4D97-AF65-F5344CB8AC3E}">
        <p14:creationId xmlns:p14="http://schemas.microsoft.com/office/powerpoint/2010/main" val="411162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support trainings continued…..</a:t>
            </a:r>
          </a:p>
          <a:p>
            <a:endParaRPr lang="en-US" dirty="0"/>
          </a:p>
          <a:p>
            <a:r>
              <a:rPr lang="en-US" dirty="0"/>
              <a:t>Housing inventory  - take stock of how much housing we had in system for both Sud and </a:t>
            </a:r>
            <a:r>
              <a:rPr lang="en-US" dirty="0" err="1"/>
              <a:t>Mh</a:t>
            </a:r>
            <a:r>
              <a:rPr lang="en-US" dirty="0"/>
              <a:t> and how much local boards were spending on housing.   - approx. 1 yr.  Report on web</a:t>
            </a:r>
          </a:p>
          <a:p>
            <a:r>
              <a:rPr lang="en-US" dirty="0"/>
              <a:t> it told us some about need in each community – dollars invested  for housing and Boards time invested in success of housing</a:t>
            </a:r>
          </a:p>
          <a:p>
            <a:endParaRPr lang="en-US" dirty="0"/>
          </a:p>
          <a:p>
            <a:r>
              <a:rPr lang="en-US" dirty="0"/>
              <a:t>HUB – as result of including providers to the table, they wanted to continue to meet and  we hold resource meetings to provide direct training to community recovery housing providers. Resources are on line as a resource</a:t>
            </a:r>
          </a:p>
          <a:p>
            <a:endParaRPr lang="en-US" dirty="0"/>
          </a:p>
          <a:p>
            <a:r>
              <a:rPr lang="en-US" dirty="0"/>
              <a:t>SY15 – STATE put in legislation definition of recovery housing in budget language and provided 15 million to expand RH in Ohio for SUD.  </a:t>
            </a:r>
          </a:p>
          <a:p>
            <a:endParaRPr lang="en-US" dirty="0"/>
          </a:p>
          <a:p>
            <a:r>
              <a:rPr lang="en-US" dirty="0"/>
              <a:t>STATE released RFP for agency to develop standards for Ohio Recovery Housing.  NARR is currently the only certifying body in Ohio to certify housing</a:t>
            </a:r>
          </a:p>
        </p:txBody>
      </p:sp>
      <p:sp>
        <p:nvSpPr>
          <p:cNvPr id="4" name="Slide Number Placeholder 3"/>
          <p:cNvSpPr>
            <a:spLocks noGrp="1"/>
          </p:cNvSpPr>
          <p:nvPr>
            <p:ph type="sldNum" sz="quarter" idx="10"/>
          </p:nvPr>
        </p:nvSpPr>
        <p:spPr/>
        <p:txBody>
          <a:bodyPr/>
          <a:lstStyle/>
          <a:p>
            <a:fld id="{A3ED60B0-EFEE-421A-8479-423B27163DD5}" type="slidenum">
              <a:rPr lang="en-US" smtClean="0"/>
              <a:t>4</a:t>
            </a:fld>
            <a:endParaRPr lang="en-US"/>
          </a:p>
        </p:txBody>
      </p:sp>
    </p:spTree>
    <p:extLst>
      <p:ext uri="{BB962C8B-B14F-4D97-AF65-F5344CB8AC3E}">
        <p14:creationId xmlns:p14="http://schemas.microsoft.com/office/powerpoint/2010/main" val="299601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association of county behavioral health authorities decided to ramp up state wide recovery support.</a:t>
            </a:r>
          </a:p>
          <a:p>
            <a:endParaRPr lang="en-US" dirty="0"/>
          </a:p>
          <a:p>
            <a:r>
              <a:rPr lang="en-US" dirty="0"/>
              <a:t>Termed it Recovery is Beautiful – to bring together boards, providers and community agencies to focus on patient centered care and utilizing all these agencies to meet the needs of the client in maintaining a productive recovery</a:t>
            </a:r>
          </a:p>
        </p:txBody>
      </p:sp>
      <p:sp>
        <p:nvSpPr>
          <p:cNvPr id="4" name="Slide Number Placeholder 3"/>
          <p:cNvSpPr>
            <a:spLocks noGrp="1"/>
          </p:cNvSpPr>
          <p:nvPr>
            <p:ph type="sldNum" sz="quarter" idx="10"/>
          </p:nvPr>
        </p:nvSpPr>
        <p:spPr/>
        <p:txBody>
          <a:bodyPr/>
          <a:lstStyle/>
          <a:p>
            <a:fld id="{A5CD2510-2224-47D3-9D6C-632412060C2E}" type="slidenum">
              <a:rPr lang="en-US" smtClean="0"/>
              <a:t>5</a:t>
            </a:fld>
            <a:endParaRPr lang="en-US" dirty="0"/>
          </a:p>
        </p:txBody>
      </p:sp>
    </p:spTree>
    <p:extLst>
      <p:ext uri="{BB962C8B-B14F-4D97-AF65-F5344CB8AC3E}">
        <p14:creationId xmlns:p14="http://schemas.microsoft.com/office/powerpoint/2010/main" val="306002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2015 – 5-year blueprint</a:t>
            </a:r>
          </a:p>
          <a:p>
            <a:endParaRPr lang="en-US" dirty="0"/>
          </a:p>
          <a:p>
            <a:r>
              <a:rPr lang="en-US" dirty="0"/>
              <a:t>Update in 2017 to include prevention and wellness</a:t>
            </a:r>
          </a:p>
          <a:p>
            <a:endParaRPr lang="en-US" dirty="0"/>
          </a:p>
          <a:p>
            <a:r>
              <a:rPr lang="en-US" dirty="0"/>
              <a:t>2020 – will be updated based on the outcomes of current goals and moved forward with identified need at that time.</a:t>
            </a:r>
          </a:p>
        </p:txBody>
      </p:sp>
      <p:sp>
        <p:nvSpPr>
          <p:cNvPr id="4" name="Slide Number Placeholder 3"/>
          <p:cNvSpPr>
            <a:spLocks noGrp="1"/>
          </p:cNvSpPr>
          <p:nvPr>
            <p:ph type="sldNum" sz="quarter" idx="10"/>
          </p:nvPr>
        </p:nvSpPr>
        <p:spPr/>
        <p:txBody>
          <a:bodyPr/>
          <a:lstStyle/>
          <a:p>
            <a:fld id="{A3ED60B0-EFEE-421A-8479-423B27163DD5}" type="slidenum">
              <a:rPr lang="en-US" smtClean="0"/>
              <a:t>6</a:t>
            </a:fld>
            <a:endParaRPr lang="en-US"/>
          </a:p>
        </p:txBody>
      </p:sp>
    </p:spTree>
    <p:extLst>
      <p:ext uri="{BB962C8B-B14F-4D97-AF65-F5344CB8AC3E}">
        <p14:creationId xmlns:p14="http://schemas.microsoft.com/office/powerpoint/2010/main" val="344075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Backward C is there noting that recovery is not always linear….there are steps backwards at times during the journey but always moving forward</a:t>
            </a:r>
          </a:p>
          <a:p>
            <a:endParaRPr lang="en-US" dirty="0"/>
          </a:p>
          <a:p>
            <a:r>
              <a:rPr lang="en-US" dirty="0"/>
              <a:t>It was an overhaul to our system – it developed partnerships to transform our state, local service and supports to fit in a new way of thinking and providing services that meet the needs for a productive recovery  for any individuals.</a:t>
            </a:r>
          </a:p>
        </p:txBody>
      </p:sp>
      <p:sp>
        <p:nvSpPr>
          <p:cNvPr id="4" name="Slide Number Placeholder 3"/>
          <p:cNvSpPr>
            <a:spLocks noGrp="1"/>
          </p:cNvSpPr>
          <p:nvPr>
            <p:ph type="sldNum" sz="quarter" idx="10"/>
          </p:nvPr>
        </p:nvSpPr>
        <p:spPr/>
        <p:txBody>
          <a:bodyPr/>
          <a:lstStyle/>
          <a:p>
            <a:fld id="{A3ED60B0-EFEE-421A-8479-423B27163DD5}" type="slidenum">
              <a:rPr lang="en-US" smtClean="0"/>
              <a:t>7</a:t>
            </a:fld>
            <a:endParaRPr lang="en-US"/>
          </a:p>
        </p:txBody>
      </p:sp>
    </p:spTree>
    <p:extLst>
      <p:ext uri="{BB962C8B-B14F-4D97-AF65-F5344CB8AC3E}">
        <p14:creationId xmlns:p14="http://schemas.microsoft.com/office/powerpoint/2010/main" val="35574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focus  was to instill hope, encouragement and to begin to look at a chronic illness approach .</a:t>
            </a:r>
          </a:p>
          <a:p>
            <a:endParaRPr lang="en-US" dirty="0"/>
          </a:p>
          <a:p>
            <a:r>
              <a:rPr lang="en-US" dirty="0"/>
              <a:t>Recovery should be celebrated!  It is allowing individuals to be active…productive members of the community.</a:t>
            </a:r>
          </a:p>
        </p:txBody>
      </p:sp>
      <p:sp>
        <p:nvSpPr>
          <p:cNvPr id="4" name="Slide Number Placeholder 3"/>
          <p:cNvSpPr>
            <a:spLocks noGrp="1"/>
          </p:cNvSpPr>
          <p:nvPr>
            <p:ph type="sldNum" sz="quarter" idx="10"/>
          </p:nvPr>
        </p:nvSpPr>
        <p:spPr/>
        <p:txBody>
          <a:bodyPr/>
          <a:lstStyle/>
          <a:p>
            <a:fld id="{A3ED60B0-EFEE-421A-8479-423B27163DD5}" type="slidenum">
              <a:rPr lang="en-US" smtClean="0"/>
              <a:t>8</a:t>
            </a:fld>
            <a:endParaRPr lang="en-US"/>
          </a:p>
        </p:txBody>
      </p:sp>
    </p:spTree>
    <p:extLst>
      <p:ext uri="{BB962C8B-B14F-4D97-AF65-F5344CB8AC3E}">
        <p14:creationId xmlns:p14="http://schemas.microsoft.com/office/powerpoint/2010/main" val="135115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are the HUB for providers and community agencies – business model….</a:t>
            </a:r>
          </a:p>
          <a:p>
            <a:endParaRPr lang="en-US" dirty="0"/>
          </a:p>
          <a:p>
            <a:r>
              <a:rPr lang="en-US" dirty="0"/>
              <a:t>Provide opportunities for task force development to continue to address and manage the integration of MH and </a:t>
            </a:r>
            <a:r>
              <a:rPr lang="en-US" dirty="0" err="1"/>
              <a:t>AoD</a:t>
            </a:r>
            <a:r>
              <a:rPr lang="en-US" dirty="0"/>
              <a:t> and to ensure that recovery supports are there/developed and continue to assist in a well rounded recovery process.  The needs for </a:t>
            </a:r>
            <a:r>
              <a:rPr lang="en-US" dirty="0" err="1"/>
              <a:t>AoD</a:t>
            </a:r>
            <a:r>
              <a:rPr lang="en-US" dirty="0"/>
              <a:t> and persistent mental health issues are those individuals who may need long term supports to sustain a productive recovery</a:t>
            </a:r>
          </a:p>
          <a:p>
            <a:endParaRPr lang="en-US" dirty="0"/>
          </a:p>
          <a:p>
            <a:r>
              <a:rPr lang="en-US" dirty="0"/>
              <a:t>Normally in a treatment system – client is center .</a:t>
            </a:r>
          </a:p>
          <a:p>
            <a:r>
              <a:rPr lang="en-US" dirty="0"/>
              <a:t>In this business model the board is the center – managing and promoting a well rounded support for agencies, providers and families to seek necessary services within the county.  Each provider then makes the patient the center in which surrounds the client with appropriate services that are identified for them.</a:t>
            </a:r>
          </a:p>
          <a:p>
            <a:endParaRPr lang="en-US" dirty="0"/>
          </a:p>
          <a:p>
            <a:endParaRPr lang="en-US" dirty="0"/>
          </a:p>
        </p:txBody>
      </p:sp>
      <p:sp>
        <p:nvSpPr>
          <p:cNvPr id="4" name="Slide Number Placeholder 3"/>
          <p:cNvSpPr>
            <a:spLocks noGrp="1"/>
          </p:cNvSpPr>
          <p:nvPr>
            <p:ph type="sldNum" sz="quarter" idx="10"/>
          </p:nvPr>
        </p:nvSpPr>
        <p:spPr/>
        <p:txBody>
          <a:bodyPr/>
          <a:lstStyle/>
          <a:p>
            <a:fld id="{A3ED60B0-EFEE-421A-8479-423B27163DD5}" type="slidenum">
              <a:rPr lang="en-US" smtClean="0"/>
              <a:t>9</a:t>
            </a:fld>
            <a:endParaRPr lang="en-US"/>
          </a:p>
        </p:txBody>
      </p:sp>
    </p:spTree>
    <p:extLst>
      <p:ext uri="{BB962C8B-B14F-4D97-AF65-F5344CB8AC3E}">
        <p14:creationId xmlns:p14="http://schemas.microsoft.com/office/powerpoint/2010/main" val="186713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C0BA5E6-3B21-4282-8FDC-465256D6099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77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30D295-A561-49B6-8CAE-9261C6D589D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76715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51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16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162839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20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4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03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45744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0D295-A561-49B6-8CAE-9261C6D589DC}"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BA5E6-3B21-4282-8FDC-465256D6099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95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30D295-A561-49B6-8CAE-9261C6D589D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329525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30D295-A561-49B6-8CAE-9261C6D589DC}"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BA5E6-3B21-4282-8FDC-465256D6099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45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30D295-A561-49B6-8CAE-9261C6D589DC}"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BA5E6-3B21-4282-8FDC-465256D609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91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0D295-A561-49B6-8CAE-9261C6D589DC}"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341901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30D295-A561-49B6-8CAE-9261C6D589D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BA5E6-3B21-4282-8FDC-465256D6099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45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30D295-A561-49B6-8CAE-9261C6D589DC}"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BA5E6-3B21-4282-8FDC-465256D6099A}" type="slidenum">
              <a:rPr lang="en-US" smtClean="0"/>
              <a:t>‹#›</a:t>
            </a:fld>
            <a:endParaRPr lang="en-US"/>
          </a:p>
        </p:txBody>
      </p:sp>
    </p:spTree>
    <p:extLst>
      <p:ext uri="{BB962C8B-B14F-4D97-AF65-F5344CB8AC3E}">
        <p14:creationId xmlns:p14="http://schemas.microsoft.com/office/powerpoint/2010/main" val="386115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30D295-A561-49B6-8CAE-9261C6D589DC}" type="datetimeFigureOut">
              <a:rPr lang="en-US" smtClean="0"/>
              <a:t>5/25/2017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0BA5E6-3B21-4282-8FDC-465256D6099A}" type="slidenum">
              <a:rPr lang="en-US" smtClean="0"/>
              <a:t>‹#›</a:t>
            </a:fld>
            <a:endParaRPr lang="en-US"/>
          </a:p>
        </p:txBody>
      </p:sp>
    </p:spTree>
    <p:extLst>
      <p:ext uri="{BB962C8B-B14F-4D97-AF65-F5344CB8AC3E}">
        <p14:creationId xmlns:p14="http://schemas.microsoft.com/office/powerpoint/2010/main" val="110382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13678" y="3872369"/>
            <a:ext cx="10504449" cy="2185214"/>
          </a:xfrm>
          <a:prstGeom prst="rect">
            <a:avLst/>
          </a:prstGeom>
        </p:spPr>
        <p:txBody>
          <a:bodyPr wrap="square">
            <a:spAutoFit/>
          </a:bodyPr>
          <a:lstStyle/>
          <a:p>
            <a:pPr algn="ctr"/>
            <a:r>
              <a:rPr lang="en-US" sz="2800" b="1" dirty="0">
                <a:effectLst>
                  <a:outerShdw blurRad="50800" dist="38100" dir="2700000" algn="tl" rotWithShape="0">
                    <a:prstClr val="black">
                      <a:alpha val="40000"/>
                    </a:prstClr>
                  </a:outerShdw>
                </a:effectLst>
                <a:latin typeface="Calibri" pitchFamily="34" charset="0"/>
                <a:cs typeface="Calibri" pitchFamily="34" charset="0"/>
              </a:rPr>
              <a:t>				</a:t>
            </a:r>
            <a:r>
              <a:rPr lang="en-US" sz="2800" b="1" i="1" dirty="0">
                <a:solidFill>
                  <a:srgbClr val="800000"/>
                </a:solidFill>
                <a:effectLst>
                  <a:outerShdw blurRad="50800" dist="38100" dir="2700000" algn="tl" rotWithShape="0">
                    <a:prstClr val="black">
                      <a:alpha val="40000"/>
                    </a:prstClr>
                  </a:outerShdw>
                </a:effectLst>
                <a:latin typeface="Bell MT" panose="02020503060305020303" pitchFamily="18" charset="0"/>
                <a:cs typeface="Calibri" pitchFamily="34" charset="0"/>
              </a:rPr>
              <a:t>    </a:t>
            </a:r>
            <a:r>
              <a:rPr lang="en-US" sz="2000" i="1" dirty="0">
                <a:solidFill>
                  <a:srgbClr val="800000"/>
                </a:solidFill>
                <a:effectLst>
                  <a:outerShdw blurRad="50800" dist="38100" dir="2700000" algn="tl" rotWithShape="0">
                    <a:prstClr val="black">
                      <a:alpha val="40000"/>
                    </a:prstClr>
                  </a:outerShdw>
                </a:effectLst>
                <a:latin typeface="Bell MT" panose="02020503060305020303" pitchFamily="18" charset="0"/>
                <a:cs typeface="Calibri" pitchFamily="34" charset="0"/>
              </a:rPr>
              <a:t>Joyce Starr LSW, LICDC-CS, ICADC</a:t>
            </a:r>
          </a:p>
          <a:p>
            <a:pPr algn="ctr"/>
            <a:r>
              <a:rPr lang="en-US" sz="2000" i="1" dirty="0">
                <a:solidFill>
                  <a:srgbClr val="800000"/>
                </a:solidFill>
                <a:effectLst>
                  <a:outerShdw blurRad="50800" dist="38100" dir="2700000" algn="tl" rotWithShape="0">
                    <a:prstClr val="black">
                      <a:alpha val="40000"/>
                    </a:prstClr>
                  </a:outerShdw>
                </a:effectLst>
                <a:latin typeface="Bell MT" panose="02020503060305020303" pitchFamily="18" charset="0"/>
                <a:cs typeface="Calibri" pitchFamily="34" charset="0"/>
              </a:rPr>
              <a:t>                               Ohio Department of Mental Health and Addiction Services</a:t>
            </a:r>
          </a:p>
          <a:p>
            <a:pPr algn="ctr"/>
            <a:r>
              <a:rPr lang="en-US" sz="2000" i="1" dirty="0">
                <a:solidFill>
                  <a:srgbClr val="800000"/>
                </a:solidFill>
                <a:effectLst>
                  <a:outerShdw blurRad="50800" dist="38100" dir="2700000" algn="tl" rotWithShape="0">
                    <a:prstClr val="black">
                      <a:alpha val="40000"/>
                    </a:prstClr>
                  </a:outerShdw>
                </a:effectLst>
                <a:latin typeface="Bell MT" panose="02020503060305020303" pitchFamily="18" charset="0"/>
                <a:cs typeface="Calibri" pitchFamily="34" charset="0"/>
              </a:rPr>
              <a:t>			    Chief of Addiction Services</a:t>
            </a:r>
          </a:p>
          <a:p>
            <a:pPr algn="ctr"/>
            <a:r>
              <a:rPr lang="en-US" sz="2000" i="1" dirty="0">
                <a:solidFill>
                  <a:srgbClr val="800000"/>
                </a:solidFill>
                <a:effectLst>
                  <a:outerShdw blurRad="50800" dist="38100" dir="2700000" algn="tl" rotWithShape="0">
                    <a:prstClr val="black">
                      <a:alpha val="40000"/>
                    </a:prstClr>
                  </a:outerShdw>
                </a:effectLst>
                <a:latin typeface="Bell MT" panose="02020503060305020303" pitchFamily="18" charset="0"/>
                <a:cs typeface="Calibri" pitchFamily="34" charset="0"/>
              </a:rPr>
              <a:t>				              NTN President - NASADAD			    </a:t>
            </a:r>
          </a:p>
          <a:p>
            <a:pPr algn="just"/>
            <a:endParaRPr lang="en-US" sz="2000" i="1" dirty="0">
              <a:solidFill>
                <a:srgbClr val="006663"/>
              </a:solidFill>
              <a:effectLst>
                <a:outerShdw blurRad="50800" dist="38100" dir="2700000" algn="tl" rotWithShape="0">
                  <a:prstClr val="black">
                    <a:alpha val="40000"/>
                  </a:prstClr>
                </a:outerShdw>
              </a:effectLst>
              <a:latin typeface="Bell MT" panose="02020503060305020303" pitchFamily="18" charset="0"/>
              <a:cs typeface="Calibri" pitchFamily="34" charset="0"/>
            </a:endParaRPr>
          </a:p>
          <a:p>
            <a:endParaRPr lang="en-US" sz="2800" b="1" dirty="0">
              <a:solidFill>
                <a:srgbClr val="006663"/>
              </a:solidFill>
              <a:effectLst>
                <a:outerShdw blurRad="50800" dist="38100" dir="2700000" algn="tl" rotWithShape="0">
                  <a:prstClr val="black">
                    <a:alpha val="40000"/>
                  </a:prstClr>
                </a:outerShdw>
              </a:effectLst>
              <a:latin typeface="Calibri"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316479"/>
          </a:xfrm>
          <a:prstGeom prst="rect">
            <a:avLst/>
          </a:prstGeom>
        </p:spPr>
      </p:pic>
      <p:sp>
        <p:nvSpPr>
          <p:cNvPr id="4" name="Title 3"/>
          <p:cNvSpPr>
            <a:spLocks noGrp="1"/>
          </p:cNvSpPr>
          <p:nvPr>
            <p:ph type="ctrTitle"/>
          </p:nvPr>
        </p:nvSpPr>
        <p:spPr>
          <a:xfrm>
            <a:off x="1949003" y="1689034"/>
            <a:ext cx="9144000" cy="1946264"/>
          </a:xfrm>
        </p:spPr>
        <p:txBody>
          <a:bodyPr/>
          <a:lstStyle/>
          <a:p>
            <a:r>
              <a:rPr lang="en-US" dirty="0">
                <a:solidFill>
                  <a:srgbClr val="800000"/>
                </a:solidFill>
              </a:rPr>
              <a:t>Ohio Recovery Support</a:t>
            </a:r>
            <a:r>
              <a:rPr lang="en-US" dirty="0"/>
              <a:t/>
            </a:r>
            <a:br>
              <a:rPr lang="en-US" dirty="0"/>
            </a:br>
            <a:r>
              <a:rPr lang="en-US" dirty="0">
                <a:solidFill>
                  <a:srgbClr val="7030A0"/>
                </a:solidFill>
              </a:rPr>
              <a:t>Recovery is Beautiful</a:t>
            </a:r>
          </a:p>
        </p:txBody>
      </p:sp>
    </p:spTree>
    <p:extLst>
      <p:ext uri="{BB962C8B-B14F-4D97-AF65-F5344CB8AC3E}">
        <p14:creationId xmlns:p14="http://schemas.microsoft.com/office/powerpoint/2010/main" val="383826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b="1" kern="1200" cap="all" baseline="0" dirty="0">
                <a:solidFill>
                  <a:srgbClr val="63358E"/>
                </a:solidFill>
                <a:latin typeface="+mj-lt"/>
                <a:ea typeface="+mj-ea"/>
                <a:cs typeface="+mj-cs"/>
              </a:rPr>
              <a:t>ROSC SELF-ASSESSMENT</a:t>
            </a:r>
          </a:p>
        </p:txBody>
      </p:sp>
      <p:sp>
        <p:nvSpPr>
          <p:cNvPr id="3" name="Content Placeholder 2"/>
          <p:cNvSpPr>
            <a:spLocks noGrp="1"/>
          </p:cNvSpPr>
          <p:nvPr>
            <p:ph sz="half" idx="1"/>
          </p:nvPr>
        </p:nvSpPr>
        <p:spPr>
          <a:xfrm>
            <a:off x="5689600" y="2397512"/>
            <a:ext cx="5816600" cy="3860552"/>
          </a:xfrm>
        </p:spPr>
        <p:txBody>
          <a:bodyPr vert="horz" lIns="91440" tIns="45720" rIns="91440" bIns="45720" rtlCol="0">
            <a:normAutofit fontScale="92500" lnSpcReduction="20000"/>
          </a:bodyPr>
          <a:lstStyle/>
          <a:p>
            <a:pPr marL="0" indent="0">
              <a:buNone/>
            </a:pPr>
            <a:r>
              <a:rPr lang="en-US" sz="2000" dirty="0"/>
              <a:t>The Implementation Committee, in conjunction with input from Lonnetta Albright, Executive Director of the Great Lake Addiction Treatment Transfer Center (GLATTC), Dr. Ijeoma Achara, and Dr. Arthur Evans developed the Recovery-Oriented System of Care (ROSC) Self-Assessment.</a:t>
            </a:r>
          </a:p>
          <a:p>
            <a:pPr marL="0" indent="0">
              <a:buNone/>
            </a:pPr>
            <a:r>
              <a:rPr lang="en-US" sz="2000" dirty="0"/>
              <a:t>This assessment determine community strengths and areas of opportunities within ROSC. This self-assessment process, adopted from multiple national ROSC assessments, focused on the domains of Ohio’s Recovery Is Beautiful BluePrint. </a:t>
            </a:r>
          </a:p>
          <a:p>
            <a:pPr lvl="1">
              <a:buFont typeface="Wingdings" panose="05000000000000000000" pitchFamily="2" charset="2"/>
              <a:buChar char="v"/>
            </a:pPr>
            <a:r>
              <a:rPr lang="en-US" sz="1800" b="1" dirty="0"/>
              <a:t>After completion, focus group convened with individuals in recovery, family members and stakeholders to stimulate conversation about the findings.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48852" y="2364059"/>
            <a:ext cx="4447332" cy="3691053"/>
          </a:xfrm>
          <a:prstGeom prst="rect">
            <a:avLst/>
          </a:prstGeom>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852" y="858644"/>
            <a:ext cx="2785964" cy="1335916"/>
          </a:xfrm>
          <a:prstGeom prst="rect">
            <a:avLst/>
          </a:prstGeom>
        </p:spPr>
      </p:pic>
    </p:spTree>
    <p:extLst>
      <p:ext uri="{BB962C8B-B14F-4D97-AF65-F5344CB8AC3E}">
        <p14:creationId xmlns:p14="http://schemas.microsoft.com/office/powerpoint/2010/main" val="400671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1888744"/>
            <a:ext cx="7273066" cy="1293028"/>
          </a:xfrm>
        </p:spPr>
        <p:txBody>
          <a:bodyPr vert="horz" lIns="91440" tIns="45720" rIns="91440" bIns="45720" rtlCol="0" anchor="ctr">
            <a:normAutofit fontScale="90000"/>
          </a:bodyPr>
          <a:lstStyle/>
          <a:p>
            <a:r>
              <a:rPr lang="en-US" b="1" dirty="0">
                <a:solidFill>
                  <a:srgbClr val="63358E"/>
                </a:solidFill>
              </a:rPr>
              <a:t>ROSC COMMUNITY REPORTS</a:t>
            </a:r>
          </a:p>
        </p:txBody>
      </p:sp>
      <p:sp>
        <p:nvSpPr>
          <p:cNvPr id="3" name="Content Placeholder 2"/>
          <p:cNvSpPr>
            <a:spLocks noGrp="1"/>
          </p:cNvSpPr>
          <p:nvPr>
            <p:ph sz="half" idx="1"/>
          </p:nvPr>
        </p:nvSpPr>
        <p:spPr>
          <a:xfrm>
            <a:off x="814038" y="3713356"/>
            <a:ext cx="6638321" cy="2344669"/>
          </a:xfrm>
        </p:spPr>
        <p:txBody>
          <a:bodyPr vert="horz" lIns="91440" tIns="45720" rIns="91440" bIns="45720" rtlCol="0">
            <a:normAutofit/>
          </a:bodyPr>
          <a:lstStyle/>
          <a:p>
            <a:pPr marL="0" indent="0">
              <a:buNone/>
            </a:pPr>
            <a:r>
              <a:rPr lang="en-US" dirty="0"/>
              <a:t>After the completion of the ROSC self-assessment and focus groups, each of the ADAMH Boards developed a community report that was disseminated to community partners highlighting the findings of the ROSC self-assessment and focus group discussions.</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 b="2031"/>
          <a:stretch/>
        </p:blipFill>
        <p:spPr>
          <a:xfrm>
            <a:off x="7872077" y="562459"/>
            <a:ext cx="3725191" cy="5593016"/>
          </a:xfrm>
          <a:prstGeom prst="rect">
            <a:avLst/>
          </a:prstGeom>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396" y="642117"/>
            <a:ext cx="3184802" cy="1246627"/>
          </a:xfrm>
          <a:prstGeom prst="rect">
            <a:avLst/>
          </a:prstGeom>
        </p:spPr>
      </p:pic>
    </p:spTree>
    <p:extLst>
      <p:ext uri="{BB962C8B-B14F-4D97-AF65-F5344CB8AC3E}">
        <p14:creationId xmlns:p14="http://schemas.microsoft.com/office/powerpoint/2010/main" val="393995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vert="horz" lIns="91440" tIns="45720" rIns="91440" bIns="45720" rtlCol="0" anchor="ctr">
            <a:normAutofit fontScale="90000"/>
          </a:bodyPr>
          <a:lstStyle/>
          <a:p>
            <a:r>
              <a:rPr lang="en-US" b="1" kern="1200" cap="all" baseline="0" dirty="0">
                <a:solidFill>
                  <a:srgbClr val="63358E"/>
                </a:solidFill>
                <a:latin typeface="+mj-lt"/>
                <a:ea typeface="+mj-ea"/>
                <a:cs typeface="+mj-cs"/>
              </a:rPr>
              <a:t>recovery IS BEAUTIFUL bLUEPRINT</a:t>
            </a:r>
          </a:p>
        </p:txBody>
      </p:sp>
      <p:sp>
        <p:nvSpPr>
          <p:cNvPr id="3" name="Content Placeholder 2"/>
          <p:cNvSpPr>
            <a:spLocks noGrp="1"/>
          </p:cNvSpPr>
          <p:nvPr>
            <p:ph sz="half" idx="1"/>
          </p:nvPr>
        </p:nvSpPr>
        <p:spPr>
          <a:xfrm>
            <a:off x="1089929" y="2492400"/>
            <a:ext cx="7630326" cy="3752284"/>
          </a:xfrm>
        </p:spPr>
        <p:txBody>
          <a:bodyPr vert="horz" lIns="91440" tIns="45720" rIns="91440" bIns="45720" rtlCol="0">
            <a:noAutofit/>
          </a:bodyPr>
          <a:lstStyle/>
          <a:p>
            <a:pPr marL="0" indent="0">
              <a:lnSpc>
                <a:spcPct val="70000"/>
              </a:lnSpc>
              <a:buNone/>
            </a:pPr>
            <a:r>
              <a:rPr lang="en-US" dirty="0"/>
              <a:t>The goals and action steps for Beautiful BluePrint have been update for SFY 2017-2019.</a:t>
            </a:r>
          </a:p>
          <a:p>
            <a:pPr marL="0" indent="0">
              <a:lnSpc>
                <a:spcPct val="70000"/>
              </a:lnSpc>
              <a:buNone/>
            </a:pPr>
            <a:r>
              <a:rPr lang="en-US" dirty="0"/>
              <a:t>The updates include an added emphasis on prevention and wellness, and continued prioritization of the involvement of individuals in recovery with the community. The five principles are as follow:</a:t>
            </a:r>
          </a:p>
          <a:p>
            <a:pPr>
              <a:lnSpc>
                <a:spcPct val="70000"/>
              </a:lnSpc>
            </a:pPr>
            <a:r>
              <a:rPr lang="en-US" sz="2000" b="1" i="1" dirty="0">
                <a:solidFill>
                  <a:srgbClr val="7030A0"/>
                </a:solidFill>
              </a:rPr>
              <a:t>Focusing on Clients and Families</a:t>
            </a:r>
          </a:p>
          <a:p>
            <a:pPr>
              <a:lnSpc>
                <a:spcPct val="70000"/>
              </a:lnSpc>
            </a:pPr>
            <a:r>
              <a:rPr lang="en-US" sz="2000" b="1" i="1" dirty="0">
                <a:solidFill>
                  <a:srgbClr val="7030A0"/>
                </a:solidFill>
              </a:rPr>
              <a:t>Ensuring Timely Access to Care</a:t>
            </a:r>
          </a:p>
          <a:p>
            <a:pPr>
              <a:lnSpc>
                <a:spcPct val="70000"/>
              </a:lnSpc>
            </a:pPr>
            <a:r>
              <a:rPr lang="en-US" sz="2000" b="1" i="1" dirty="0">
                <a:solidFill>
                  <a:srgbClr val="7030A0"/>
                </a:solidFill>
              </a:rPr>
              <a:t>Promoting Healthy, Safe, and Drug-Free Communities</a:t>
            </a:r>
          </a:p>
          <a:p>
            <a:pPr>
              <a:lnSpc>
                <a:spcPct val="70000"/>
              </a:lnSpc>
            </a:pPr>
            <a:r>
              <a:rPr lang="en-US" sz="2000" b="1" i="1" dirty="0">
                <a:solidFill>
                  <a:srgbClr val="7030A0"/>
                </a:solidFill>
              </a:rPr>
              <a:t>Prioritizing Accountable and Outcome-Driven Financing</a:t>
            </a:r>
          </a:p>
          <a:p>
            <a:pPr>
              <a:lnSpc>
                <a:spcPct val="70000"/>
              </a:lnSpc>
            </a:pPr>
            <a:r>
              <a:rPr lang="en-US" sz="2000" b="1" i="1" dirty="0">
                <a:solidFill>
                  <a:srgbClr val="7030A0"/>
                </a:solidFill>
              </a:rPr>
              <a:t>Locally Managing Mental Health and Addiction Systems of Care</a:t>
            </a:r>
            <a:endParaRPr lang="en-US" sz="2000" i="1" dirty="0">
              <a:solidFill>
                <a:srgbClr val="7030A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80800" y="2492399"/>
            <a:ext cx="2925400" cy="3309937"/>
          </a:xfrm>
          <a:prstGeom prst="rect">
            <a:avLst/>
          </a:prstGeom>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33" y="1056100"/>
            <a:ext cx="2558059" cy="1001301"/>
          </a:xfrm>
          <a:prstGeom prst="rect">
            <a:avLst/>
          </a:prstGeom>
        </p:spPr>
      </p:pic>
    </p:spTree>
    <p:extLst>
      <p:ext uri="{BB962C8B-B14F-4D97-AF65-F5344CB8AC3E}">
        <p14:creationId xmlns:p14="http://schemas.microsoft.com/office/powerpoint/2010/main" val="100738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27" y="1500252"/>
            <a:ext cx="9601196" cy="1303867"/>
          </a:xfrm>
        </p:spPr>
        <p:txBody>
          <a:bodyPr/>
          <a:lstStyle/>
          <a:p>
            <a:r>
              <a:rPr lang="en-US" b="1" dirty="0">
                <a:solidFill>
                  <a:srgbClr val="63358E"/>
                </a:solidFill>
              </a:rPr>
              <a:t>Questions?</a:t>
            </a:r>
          </a:p>
        </p:txBody>
      </p:sp>
      <p:sp>
        <p:nvSpPr>
          <p:cNvPr id="3" name="Content Placeholder 2"/>
          <p:cNvSpPr>
            <a:spLocks noGrp="1"/>
          </p:cNvSpPr>
          <p:nvPr>
            <p:ph idx="1"/>
          </p:nvPr>
        </p:nvSpPr>
        <p:spPr>
          <a:xfrm>
            <a:off x="1295401" y="2556931"/>
            <a:ext cx="9601196" cy="3743507"/>
          </a:xfrm>
        </p:spPr>
        <p:txBody>
          <a:bodyPr>
            <a:normAutofit lnSpcReduction="10000"/>
          </a:bodyPr>
          <a:lstStyle/>
          <a:p>
            <a:pPr marL="0" indent="0">
              <a:buNone/>
            </a:pPr>
            <a:r>
              <a:rPr lang="en-US" b="1" i="1" dirty="0"/>
              <a:t>Please contact</a:t>
            </a:r>
            <a:r>
              <a:rPr lang="en-US" dirty="0"/>
              <a:t>:</a:t>
            </a:r>
          </a:p>
          <a:p>
            <a:pPr marL="0" indent="0" algn="ctr">
              <a:buNone/>
            </a:pPr>
            <a:r>
              <a:rPr lang="en-US" sz="2600" b="1" dirty="0">
                <a:solidFill>
                  <a:srgbClr val="63358E"/>
                </a:solidFill>
              </a:rPr>
              <a:t>Dontavius L. Jarrells </a:t>
            </a:r>
          </a:p>
          <a:p>
            <a:pPr marL="0" indent="0" algn="ctr">
              <a:buNone/>
            </a:pPr>
            <a:r>
              <a:rPr lang="en-US" sz="2600" b="1" i="1" dirty="0"/>
              <a:t>Community Engagement and Advocacy Administrator</a:t>
            </a:r>
          </a:p>
          <a:p>
            <a:pPr marL="0" indent="0" algn="ctr">
              <a:buNone/>
            </a:pPr>
            <a:r>
              <a:rPr lang="en-US" sz="2600" b="1" i="1" dirty="0"/>
              <a:t>Ohio Association of County Behavioral Health Authorities</a:t>
            </a:r>
          </a:p>
          <a:p>
            <a:pPr marL="0" indent="0" algn="ctr">
              <a:buNone/>
            </a:pPr>
            <a:r>
              <a:rPr lang="en-US" sz="2600" b="1" dirty="0">
                <a:solidFill>
                  <a:srgbClr val="7030A0"/>
                </a:solidFill>
              </a:rPr>
              <a:t>(614) 224-1111</a:t>
            </a:r>
          </a:p>
          <a:p>
            <a:pPr marL="0" indent="0" algn="ctr">
              <a:buNone/>
            </a:pPr>
            <a:r>
              <a:rPr lang="en-US" sz="2600" b="1" dirty="0">
                <a:solidFill>
                  <a:srgbClr val="7030A0"/>
                </a:solidFill>
              </a:rPr>
              <a:t>Djarrells@oacbha.org</a:t>
            </a:r>
          </a:p>
          <a:p>
            <a:pPr marL="0" indent="0" algn="ctr">
              <a:buNone/>
            </a:pPr>
            <a:r>
              <a:rPr lang="en-US" sz="2600" b="1" dirty="0">
                <a:solidFill>
                  <a:srgbClr val="7030A0"/>
                </a:solidFill>
              </a:rPr>
              <a:t>www.oacbha.org</a:t>
            </a:r>
          </a:p>
          <a:p>
            <a:pPr marL="0" indent="0" algn="ctr">
              <a:buNone/>
            </a:pPr>
            <a:endParaRPr lang="en-US" sz="2600" b="1" dirty="0">
              <a:solidFill>
                <a:srgbClr val="7030A0"/>
              </a:solidFill>
            </a:endParaRPr>
          </a:p>
          <a:p>
            <a:pPr marL="0" indent="0" algn="ctr">
              <a:buNone/>
            </a:pPr>
            <a:endParaRPr lang="en-US"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83" y="670453"/>
            <a:ext cx="3469686" cy="1358139"/>
          </a:xfrm>
          <a:prstGeom prst="rect">
            <a:avLst/>
          </a:prstGeom>
        </p:spPr>
      </p:pic>
    </p:spTree>
    <p:extLst>
      <p:ext uri="{BB962C8B-B14F-4D97-AF65-F5344CB8AC3E}">
        <p14:creationId xmlns:p14="http://schemas.microsoft.com/office/powerpoint/2010/main" val="115551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444" y="1"/>
            <a:ext cx="11296185" cy="1828800"/>
          </a:xfrm>
          <a:prstGeom prst="rect">
            <a:avLst/>
          </a:prstGeom>
        </p:spPr>
      </p:pic>
      <p:sp>
        <p:nvSpPr>
          <p:cNvPr id="2" name="TextBox 1"/>
          <p:cNvSpPr txBox="1"/>
          <p:nvPr/>
        </p:nvSpPr>
        <p:spPr>
          <a:xfrm>
            <a:off x="2254405" y="1547046"/>
            <a:ext cx="7683189" cy="4985980"/>
          </a:xfrm>
          <a:prstGeom prst="rect">
            <a:avLst/>
          </a:prstGeom>
          <a:noFill/>
        </p:spPr>
        <p:txBody>
          <a:bodyPr wrap="square" rtlCol="0">
            <a:spAutoFit/>
          </a:bodyPr>
          <a:lstStyle/>
          <a:p>
            <a:r>
              <a:rPr lang="en-US" sz="2000" b="1" dirty="0"/>
              <a:t>In the beginning….. ATR was granted to Ohio</a:t>
            </a:r>
          </a:p>
          <a:p>
            <a:endParaRPr lang="en-US" sz="2000" dirty="0"/>
          </a:p>
          <a:p>
            <a:pPr marL="285750" indent="-285750">
              <a:buFont typeface="Wingdings" panose="05000000000000000000" pitchFamily="2" charset="2"/>
              <a:buChar char="v"/>
            </a:pPr>
            <a:r>
              <a:rPr lang="en-US" sz="2000" dirty="0"/>
              <a:t>This allowed for the idea of Recovery Support Services outside primary treatment</a:t>
            </a:r>
          </a:p>
          <a:p>
            <a:endParaRPr lang="en-US" sz="2000" dirty="0"/>
          </a:p>
          <a:p>
            <a:pPr marL="285750" indent="-285750">
              <a:buFont typeface="Wingdings" panose="05000000000000000000" pitchFamily="2" charset="2"/>
              <a:buChar char="v"/>
            </a:pPr>
            <a:r>
              <a:rPr lang="en-US" sz="2000" dirty="0"/>
              <a:t>Variety of services made available for the support of individuals in recovery</a:t>
            </a:r>
          </a:p>
          <a:p>
            <a:endParaRPr lang="en-US" sz="2000" dirty="0"/>
          </a:p>
          <a:p>
            <a:pPr marL="285750" indent="-285750">
              <a:buFont typeface="Wingdings" panose="05000000000000000000" pitchFamily="2" charset="2"/>
              <a:buChar char="v"/>
            </a:pPr>
            <a:r>
              <a:rPr lang="en-US" sz="2000" dirty="0"/>
              <a:t>Housing was the main one identified as biggest need to sustain recovery</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State Departments were still separate agencies but engaged in BRSS TAC Policy academy to create a unified definition of recovery.</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endParaRPr lang="en-US" sz="2000"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82274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2316479"/>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1675346988"/>
              </p:ext>
            </p:extLst>
          </p:nvPr>
        </p:nvGraphicFramePr>
        <p:xfrm>
          <a:off x="342900" y="2067792"/>
          <a:ext cx="11685968" cy="468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306011" y="2601065"/>
            <a:ext cx="2090057" cy="923330"/>
          </a:xfrm>
          <a:prstGeom prst="rect">
            <a:avLst/>
          </a:prstGeom>
          <a:noFill/>
        </p:spPr>
        <p:txBody>
          <a:bodyPr wrap="square" rtlCol="0">
            <a:spAutoFit/>
          </a:bodyPr>
          <a:lstStyle/>
          <a:p>
            <a:r>
              <a:rPr lang="en-US" dirty="0"/>
              <a:t>Peer recovery coach trainings in Ohio for SUD</a:t>
            </a:r>
          </a:p>
        </p:txBody>
      </p:sp>
      <p:sp>
        <p:nvSpPr>
          <p:cNvPr id="3" name="TextBox 2"/>
          <p:cNvSpPr txBox="1"/>
          <p:nvPr/>
        </p:nvSpPr>
        <p:spPr>
          <a:xfrm>
            <a:off x="4816106" y="5840307"/>
            <a:ext cx="1597687" cy="369332"/>
          </a:xfrm>
          <a:prstGeom prst="rect">
            <a:avLst/>
          </a:prstGeom>
          <a:noFill/>
        </p:spPr>
        <p:txBody>
          <a:bodyPr wrap="square" rtlCol="0">
            <a:spAutoFit/>
          </a:bodyPr>
          <a:lstStyle/>
          <a:p>
            <a:r>
              <a:rPr lang="en-US" dirty="0"/>
              <a:t>ROSC trainings</a:t>
            </a:r>
          </a:p>
        </p:txBody>
      </p:sp>
      <p:sp>
        <p:nvSpPr>
          <p:cNvPr id="8" name="TextBox 7"/>
          <p:cNvSpPr txBox="1"/>
          <p:nvPr/>
        </p:nvSpPr>
        <p:spPr>
          <a:xfrm>
            <a:off x="8645820" y="5655641"/>
            <a:ext cx="1151021" cy="369332"/>
          </a:xfrm>
          <a:prstGeom prst="rect">
            <a:avLst/>
          </a:prstGeom>
          <a:noFill/>
        </p:spPr>
        <p:txBody>
          <a:bodyPr wrap="none" rtlCol="0">
            <a:spAutoFit/>
          </a:bodyPr>
          <a:lstStyle/>
          <a:p>
            <a:r>
              <a:rPr lang="en-US" dirty="0"/>
              <a:t>BRSS TACS</a:t>
            </a:r>
          </a:p>
        </p:txBody>
      </p:sp>
    </p:spTree>
    <p:extLst>
      <p:ext uri="{BB962C8B-B14F-4D97-AF65-F5344CB8AC3E}">
        <p14:creationId xmlns:p14="http://schemas.microsoft.com/office/powerpoint/2010/main" val="288315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 y="1687"/>
            <a:ext cx="12192000" cy="2318711"/>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970818911"/>
              </p:ext>
            </p:extLst>
          </p:nvPr>
        </p:nvGraphicFramePr>
        <p:xfrm>
          <a:off x="568712" y="1858732"/>
          <a:ext cx="11039708" cy="4575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7809926" y="5564898"/>
            <a:ext cx="3263234" cy="646331"/>
          </a:xfrm>
          <a:prstGeom prst="rect">
            <a:avLst/>
          </a:prstGeom>
          <a:noFill/>
        </p:spPr>
        <p:txBody>
          <a:bodyPr wrap="square" rtlCol="0">
            <a:spAutoFit/>
          </a:bodyPr>
          <a:lstStyle/>
          <a:p>
            <a:r>
              <a:rPr lang="en-US" dirty="0"/>
              <a:t>July 1, 2017 Peer Support become</a:t>
            </a:r>
          </a:p>
          <a:p>
            <a:r>
              <a:rPr lang="en-US" dirty="0"/>
              <a:t>A Medicaid eligible service</a:t>
            </a:r>
          </a:p>
        </p:txBody>
      </p:sp>
      <p:sp>
        <p:nvSpPr>
          <p:cNvPr id="8" name="TextBox 7"/>
          <p:cNvSpPr txBox="1"/>
          <p:nvPr/>
        </p:nvSpPr>
        <p:spPr>
          <a:xfrm>
            <a:off x="7274103" y="2055811"/>
            <a:ext cx="184731" cy="369332"/>
          </a:xfrm>
          <a:prstGeom prst="rect">
            <a:avLst/>
          </a:prstGeom>
          <a:noFill/>
        </p:spPr>
        <p:txBody>
          <a:bodyPr wrap="none" rtlCol="0">
            <a:spAutoFit/>
          </a:bodyPr>
          <a:lstStyle/>
          <a:p>
            <a:endParaRPr lang="en-US" dirty="0"/>
          </a:p>
        </p:txBody>
      </p:sp>
      <p:sp>
        <p:nvSpPr>
          <p:cNvPr id="10" name="TextBox 9"/>
          <p:cNvSpPr txBox="1"/>
          <p:nvPr/>
        </p:nvSpPr>
        <p:spPr>
          <a:xfrm>
            <a:off x="6231003" y="1858733"/>
            <a:ext cx="3801438" cy="923330"/>
          </a:xfrm>
          <a:prstGeom prst="rect">
            <a:avLst/>
          </a:prstGeom>
          <a:noFill/>
        </p:spPr>
        <p:txBody>
          <a:bodyPr wrap="square" rtlCol="0">
            <a:spAutoFit/>
          </a:bodyPr>
          <a:lstStyle/>
          <a:p>
            <a:r>
              <a:rPr lang="en-US" dirty="0"/>
              <a:t>Legislation mandates recovery</a:t>
            </a:r>
          </a:p>
          <a:p>
            <a:r>
              <a:rPr lang="en-US" dirty="0"/>
              <a:t>Housing and peer support in</a:t>
            </a:r>
          </a:p>
          <a:p>
            <a:r>
              <a:rPr lang="en-US" dirty="0"/>
              <a:t>Continuum of care</a:t>
            </a:r>
          </a:p>
        </p:txBody>
      </p:sp>
    </p:spTree>
    <p:extLst>
      <p:ext uri="{BB962C8B-B14F-4D97-AF65-F5344CB8AC3E}">
        <p14:creationId xmlns:p14="http://schemas.microsoft.com/office/powerpoint/2010/main" val="312909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
            <a:ext cx="9144000" cy="2316479"/>
          </a:xfrm>
          <a:prstGeom prst="rect">
            <a:avLst/>
          </a:prstGeom>
        </p:spPr>
      </p:pic>
      <p:sp>
        <p:nvSpPr>
          <p:cNvPr id="6" name="TextBox 5"/>
          <p:cNvSpPr txBox="1"/>
          <p:nvPr/>
        </p:nvSpPr>
        <p:spPr>
          <a:xfrm>
            <a:off x="2397512" y="2022847"/>
            <a:ext cx="7449015" cy="4555093"/>
          </a:xfrm>
          <a:prstGeom prst="rect">
            <a:avLst/>
          </a:prstGeom>
          <a:noFill/>
        </p:spPr>
        <p:txBody>
          <a:bodyPr wrap="square" rtlCol="0">
            <a:spAutoFit/>
          </a:bodyPr>
          <a:lstStyle/>
          <a:p>
            <a:r>
              <a:rPr lang="en-US" sz="3600" b="1" i="1" dirty="0">
                <a:solidFill>
                  <a:srgbClr val="7030A0"/>
                </a:solidFill>
              </a:rPr>
              <a:t>MOVNG OHIO FORWARD…….</a:t>
            </a:r>
          </a:p>
          <a:p>
            <a:r>
              <a:rPr lang="en-US" sz="2000" b="1" i="1" dirty="0">
                <a:solidFill>
                  <a:srgbClr val="7030A0"/>
                </a:solidFill>
              </a:rPr>
              <a:t>TRANSITIONING TO A </a:t>
            </a:r>
          </a:p>
          <a:p>
            <a:r>
              <a:rPr lang="en-US" sz="2000" b="1" i="1" dirty="0">
                <a:solidFill>
                  <a:srgbClr val="7030A0"/>
                </a:solidFill>
              </a:rPr>
              <a:t>RECOVERY-ORIENTED SYSTEM OF CARE…..</a:t>
            </a:r>
          </a:p>
          <a:p>
            <a:endParaRPr lang="en-US" sz="2400" b="1" i="1" dirty="0">
              <a:solidFill>
                <a:srgbClr val="800000"/>
              </a:solidFill>
            </a:endParaRPr>
          </a:p>
          <a:p>
            <a:endParaRPr lang="en-US" sz="3200" b="1" i="1" dirty="0">
              <a:solidFill>
                <a:srgbClr val="800000"/>
              </a:solidFill>
            </a:endParaRPr>
          </a:p>
          <a:p>
            <a:endParaRPr lang="en-US" sz="3200" b="1" i="1" dirty="0">
              <a:solidFill>
                <a:srgbClr val="800000"/>
              </a:solidFill>
            </a:endParaRPr>
          </a:p>
          <a:p>
            <a:endParaRPr lang="en-US" sz="3200" b="1" i="1" dirty="0">
              <a:solidFill>
                <a:srgbClr val="800000"/>
              </a:solidFill>
            </a:endParaRPr>
          </a:p>
          <a:p>
            <a:endParaRPr lang="en-US" sz="3200" b="1" i="1" dirty="0">
              <a:solidFill>
                <a:srgbClr val="800000"/>
              </a:solidFill>
            </a:endParaRPr>
          </a:p>
          <a:p>
            <a:pPr algn="ctr"/>
            <a:r>
              <a:rPr lang="en-US" sz="5400" b="1" i="1" dirty="0">
                <a:solidFill>
                  <a:srgbClr val="7030A0"/>
                </a:solidFill>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762" y="3419350"/>
            <a:ext cx="4591141" cy="1839951"/>
          </a:xfrm>
          <a:prstGeom prst="rect">
            <a:avLst/>
          </a:prstGeom>
        </p:spPr>
      </p:pic>
    </p:spTree>
    <p:extLst>
      <p:ext uri="{BB962C8B-B14F-4D97-AF65-F5344CB8AC3E}">
        <p14:creationId xmlns:p14="http://schemas.microsoft.com/office/powerpoint/2010/main" val="168765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26218" y="3321943"/>
            <a:ext cx="8158690" cy="2710866"/>
          </a:xfrm>
        </p:spPr>
        <p:txBody>
          <a:bodyPr>
            <a:normAutofit/>
          </a:bodyPr>
          <a:lstStyle/>
          <a:p>
            <a:r>
              <a:rPr lang="en-US" dirty="0"/>
              <a:t>“</a:t>
            </a:r>
            <a:r>
              <a:rPr lang="en-US" b="1" i="1" dirty="0">
                <a:solidFill>
                  <a:srgbClr val="7030A0"/>
                </a:solidFill>
              </a:rPr>
              <a:t>By focusing on recovery supports that are local and person-centered, we can build a service network that finally tears down the service silos and includes the gamut of helpful community resources to meet the needs of peers”</a:t>
            </a:r>
          </a:p>
          <a:p>
            <a:r>
              <a:rPr lang="en-US" dirty="0"/>
              <a:t>-</a:t>
            </a:r>
            <a:r>
              <a:rPr lang="en-US" sz="2100" i="1" dirty="0">
                <a:solidFill>
                  <a:srgbClr val="7030A0"/>
                </a:solidFill>
              </a:rPr>
              <a:t>Jack Cameron -Past Director</a:t>
            </a:r>
          </a:p>
          <a:p>
            <a:r>
              <a:rPr lang="en-US" sz="2100" i="1" dirty="0">
                <a:solidFill>
                  <a:srgbClr val="7030A0"/>
                </a:solidFill>
              </a:rPr>
              <a:t>Ohio Empowerment Coalition</a:t>
            </a:r>
          </a:p>
          <a:p>
            <a:endParaRPr lang="en-US" dirty="0"/>
          </a:p>
          <a:p>
            <a:endParaRPr lang="en-US" dirty="0"/>
          </a:p>
          <a:p>
            <a:endParaRPr lang="en-US" dirty="0"/>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805" y="1038321"/>
            <a:ext cx="6021658" cy="2068448"/>
          </a:xfrm>
          <a:prstGeom prst="rect">
            <a:avLst/>
          </a:prstGeom>
        </p:spPr>
      </p:pic>
    </p:spTree>
    <p:extLst>
      <p:ext uri="{BB962C8B-B14F-4D97-AF65-F5344CB8AC3E}">
        <p14:creationId xmlns:p14="http://schemas.microsoft.com/office/powerpoint/2010/main" val="157506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830" y="2650621"/>
            <a:ext cx="10820399" cy="799016"/>
          </a:xfrm>
        </p:spPr>
        <p:txBody>
          <a:bodyPr>
            <a:normAutofit/>
          </a:bodyPr>
          <a:lstStyle/>
          <a:p>
            <a:r>
              <a:rPr lang="en-US" b="1" dirty="0">
                <a:solidFill>
                  <a:srgbClr val="63358E"/>
                </a:solidFill>
              </a:rPr>
              <a:t>The CASE FOR CHANGE</a:t>
            </a:r>
          </a:p>
        </p:txBody>
      </p:sp>
      <p:sp>
        <p:nvSpPr>
          <p:cNvPr id="3" name="Content Placeholder 2"/>
          <p:cNvSpPr>
            <a:spLocks noGrp="1"/>
          </p:cNvSpPr>
          <p:nvPr>
            <p:ph type="body" idx="1"/>
          </p:nvPr>
        </p:nvSpPr>
        <p:spPr>
          <a:xfrm>
            <a:off x="892098" y="3345367"/>
            <a:ext cx="10470995" cy="2765502"/>
          </a:xfrm>
        </p:spPr>
        <p:txBody>
          <a:bodyPr>
            <a:normAutofit fontScale="92500"/>
          </a:bodyPr>
          <a:lstStyle/>
          <a:p>
            <a:pPr marL="0" indent="0" algn="l">
              <a:buNone/>
            </a:pPr>
            <a:r>
              <a:rPr lang="en-US" dirty="0">
                <a:solidFill>
                  <a:schemeClr val="tx1"/>
                </a:solidFill>
              </a:rPr>
              <a:t>Ohio's movement to a (ROSC),  represents a shift away from crisis-oriented, acute-care treatment to a recovery management approach that provides long-term supports with the recognition that there are many pathways to healing and recovery. </a:t>
            </a:r>
          </a:p>
          <a:p>
            <a:pPr marL="0" indent="0" algn="l">
              <a:buNone/>
            </a:pPr>
            <a:r>
              <a:rPr lang="en-US" dirty="0">
                <a:solidFill>
                  <a:schemeClr val="tx1"/>
                </a:solidFill>
              </a:rPr>
              <a:t>Ohio made the decision to overhaul their entire county-based mental health and addiction system to a Recovery-Oriented System of Care - Ohio's </a:t>
            </a:r>
            <a:r>
              <a:rPr lang="en-US" b="1" dirty="0">
                <a:solidFill>
                  <a:srgbClr val="63358E"/>
                </a:solidFill>
              </a:rPr>
              <a:t>Alcohol, Drug Addiction and Mental Health (ADAMH) Boards</a:t>
            </a:r>
            <a:r>
              <a:rPr lang="en-US" dirty="0">
                <a:solidFill>
                  <a:schemeClr val="tx1"/>
                </a:solidFill>
              </a:rPr>
              <a:t>, in partnership with individuals in recovery and local stakeholders, are transforming local services and supports to fit within the recovery paradigm.</a:t>
            </a: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292" y="582173"/>
            <a:ext cx="5284337" cy="2068448"/>
          </a:xfrm>
          <a:prstGeom prst="rect">
            <a:avLst/>
          </a:prstGeom>
        </p:spPr>
      </p:pic>
    </p:spTree>
    <p:extLst>
      <p:ext uri="{BB962C8B-B14F-4D97-AF65-F5344CB8AC3E}">
        <p14:creationId xmlns:p14="http://schemas.microsoft.com/office/powerpoint/2010/main" val="201935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vert="horz" lIns="91440" tIns="45720" rIns="91440" bIns="45720" rtlCol="0" anchor="ctr">
            <a:normAutofit fontScale="90000"/>
          </a:bodyPr>
          <a:lstStyle/>
          <a:p>
            <a:r>
              <a:rPr lang="en-US" b="1" kern="1200" cap="all" baseline="0" dirty="0">
                <a:solidFill>
                  <a:srgbClr val="63358E"/>
                </a:solidFill>
                <a:latin typeface="+mj-lt"/>
                <a:ea typeface="+mj-ea"/>
                <a:cs typeface="+mj-cs"/>
              </a:rPr>
              <a:t>Changing the Conversation</a:t>
            </a:r>
          </a:p>
        </p:txBody>
      </p:sp>
      <p:sp>
        <p:nvSpPr>
          <p:cNvPr id="3" name="Content Placeholder 2"/>
          <p:cNvSpPr>
            <a:spLocks noGrp="1"/>
          </p:cNvSpPr>
          <p:nvPr>
            <p:ph sz="half" idx="1"/>
          </p:nvPr>
        </p:nvSpPr>
        <p:spPr>
          <a:xfrm>
            <a:off x="936702" y="2231609"/>
            <a:ext cx="10169913" cy="4192592"/>
          </a:xfrm>
        </p:spPr>
        <p:txBody>
          <a:bodyPr vert="horz" lIns="91440" tIns="45720" rIns="91440" bIns="45720" rtlCol="0">
            <a:normAutofit/>
          </a:bodyPr>
          <a:lstStyle/>
          <a:p>
            <a:pPr marL="0" indent="0">
              <a:lnSpc>
                <a:spcPct val="70000"/>
              </a:lnSpc>
              <a:buNone/>
            </a:pPr>
            <a:endParaRPr lang="en-US" b="1" i="1" dirty="0">
              <a:solidFill>
                <a:srgbClr val="63358E"/>
              </a:solidFill>
            </a:endParaRPr>
          </a:p>
          <a:p>
            <a:pPr marL="0" indent="0">
              <a:lnSpc>
                <a:spcPct val="70000"/>
              </a:lnSpc>
              <a:buNone/>
            </a:pPr>
            <a:r>
              <a:rPr lang="en-US" sz="2800" b="1" i="1" dirty="0">
                <a:solidFill>
                  <a:srgbClr val="63358E"/>
                </a:solidFill>
              </a:rPr>
              <a:t>Recovery Is Beautiful - </a:t>
            </a:r>
            <a:r>
              <a:rPr lang="en-US" sz="2800" dirty="0"/>
              <a:t> is a movement providing hope and encouragement while changing the conversation in regards to addiction and mental illness. </a:t>
            </a:r>
          </a:p>
          <a:p>
            <a:pPr marL="0" indent="0">
              <a:lnSpc>
                <a:spcPct val="70000"/>
              </a:lnSpc>
              <a:buNone/>
            </a:pPr>
            <a:r>
              <a:rPr lang="en-US" sz="2800" dirty="0"/>
              <a:t>ADAMH Boards are helping to reduce the stigma of and discrimination against addiction and mental illness by ensuring that people understand that these are chronic illnesses and that -</a:t>
            </a:r>
          </a:p>
          <a:p>
            <a:pPr marL="0" indent="0">
              <a:lnSpc>
                <a:spcPct val="70000"/>
              </a:lnSpc>
              <a:buNone/>
            </a:pPr>
            <a:r>
              <a:rPr lang="en-US" sz="2800" b="1" i="1" dirty="0">
                <a:solidFill>
                  <a:srgbClr val="7030A0"/>
                </a:solidFill>
              </a:rPr>
              <a:t>Treatment Works – People Recover</a:t>
            </a:r>
            <a:endParaRPr lang="en-US" sz="2800" dirty="0"/>
          </a:p>
          <a:p>
            <a:pPr lvl="1">
              <a:lnSpc>
                <a:spcPct val="70000"/>
              </a:lnSpc>
              <a:buFont typeface="Wingdings" panose="05000000000000000000" pitchFamily="2" charset="2"/>
              <a:buChar char="v"/>
            </a:pPr>
            <a:r>
              <a:rPr lang="en-US" sz="2800" dirty="0"/>
              <a:t>Recovery is to be </a:t>
            </a:r>
            <a:r>
              <a:rPr lang="en-US" sz="2800" b="1" i="1" dirty="0">
                <a:solidFill>
                  <a:srgbClr val="63358E"/>
                </a:solidFill>
              </a:rPr>
              <a:t>CELEBRATED</a:t>
            </a:r>
            <a:r>
              <a:rPr lang="en-US" sz="2800" dirty="0"/>
              <a:t> – individuals in recovery become active, productive, contributing members of their communities!</a:t>
            </a:r>
          </a:p>
        </p:txBody>
      </p:sp>
      <p:pic>
        <p:nvPicPr>
          <p:cNvPr id="9"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32764" y="600501"/>
            <a:ext cx="3484282" cy="1594058"/>
          </a:xfrm>
          <a:prstGeom prst="rect">
            <a:avLst/>
          </a:prstGeom>
        </p:spPr>
      </p:pic>
    </p:spTree>
    <p:extLst>
      <p:ext uri="{BB962C8B-B14F-4D97-AF65-F5344CB8AC3E}">
        <p14:creationId xmlns:p14="http://schemas.microsoft.com/office/powerpoint/2010/main" val="134763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vert="horz" lIns="91440" tIns="45720" rIns="91440" bIns="45720" rtlCol="0" anchor="ctr">
            <a:normAutofit fontScale="90000"/>
          </a:bodyPr>
          <a:lstStyle/>
          <a:p>
            <a:r>
              <a:rPr lang="en-US" b="1" kern="1200" cap="all" baseline="0" dirty="0">
                <a:solidFill>
                  <a:srgbClr val="63358E"/>
                </a:solidFill>
                <a:latin typeface="+mj-lt"/>
                <a:ea typeface="+mj-ea"/>
                <a:cs typeface="+mj-cs"/>
              </a:rPr>
              <a:t>development OF recovery IS BEAUTIFUL</a:t>
            </a:r>
          </a:p>
        </p:txBody>
      </p:sp>
      <p:sp>
        <p:nvSpPr>
          <p:cNvPr id="3" name="Content Placeholder 2"/>
          <p:cNvSpPr>
            <a:spLocks noGrp="1"/>
          </p:cNvSpPr>
          <p:nvPr>
            <p:ph sz="half" idx="1"/>
          </p:nvPr>
        </p:nvSpPr>
        <p:spPr>
          <a:xfrm>
            <a:off x="4902074" y="2450203"/>
            <a:ext cx="6604126" cy="3909653"/>
          </a:xfrm>
        </p:spPr>
        <p:txBody>
          <a:bodyPr vert="horz" lIns="91440" tIns="45720" rIns="91440" bIns="45720" rtlCol="0">
            <a:noAutofit/>
          </a:bodyPr>
          <a:lstStyle/>
          <a:p>
            <a:pPr marL="0" indent="0">
              <a:lnSpc>
                <a:spcPct val="80000"/>
              </a:lnSpc>
              <a:buNone/>
            </a:pPr>
            <a:r>
              <a:rPr lang="en-US" dirty="0"/>
              <a:t>Recovery is Beautiful BluePrint, a five-year plan to transition Ohio’s local community mental health and addiction service systems into</a:t>
            </a:r>
            <a:r>
              <a:rPr lang="en-US" b="1" dirty="0"/>
              <a:t> </a:t>
            </a:r>
            <a:r>
              <a:rPr lang="en-US" b="1" dirty="0">
                <a:solidFill>
                  <a:srgbClr val="63358E"/>
                </a:solidFill>
              </a:rPr>
              <a:t>Recovery-Oriented Systems of Care</a:t>
            </a:r>
            <a:r>
              <a:rPr lang="en-US" b="1" dirty="0"/>
              <a:t> </a:t>
            </a:r>
            <a:r>
              <a:rPr lang="en-US" dirty="0"/>
              <a:t>(</a:t>
            </a:r>
            <a:r>
              <a:rPr lang="en-US" b="1" dirty="0">
                <a:solidFill>
                  <a:srgbClr val="63358E"/>
                </a:solidFill>
              </a:rPr>
              <a:t>ROSC</a:t>
            </a:r>
            <a:r>
              <a:rPr lang="en-US" dirty="0"/>
              <a:t>).</a:t>
            </a:r>
          </a:p>
          <a:p>
            <a:pPr marL="0" indent="0">
              <a:lnSpc>
                <a:spcPct val="80000"/>
              </a:lnSpc>
              <a:buNone/>
            </a:pPr>
            <a:r>
              <a:rPr lang="en-US" dirty="0"/>
              <a:t>This Blueprint  is a framework where Ohio Boards are the Recovery-Oriented System of Care “</a:t>
            </a:r>
            <a:r>
              <a:rPr lang="en-US" b="1" dirty="0">
                <a:solidFill>
                  <a:srgbClr val="63358E"/>
                </a:solidFill>
              </a:rPr>
              <a:t>hub</a:t>
            </a:r>
            <a:r>
              <a:rPr lang="en-US" dirty="0"/>
              <a:t>” for their local communities.  </a:t>
            </a:r>
          </a:p>
          <a:p>
            <a:pPr marL="0" indent="0">
              <a:lnSpc>
                <a:spcPct val="80000"/>
              </a:lnSpc>
              <a:buNone/>
            </a:pPr>
            <a:r>
              <a:rPr lang="en-US" dirty="0"/>
              <a:t>There is coordination across systems to ensure that local entities are prepared to offer community-based mental health and addiction services, and recovery supports that are person-centered to meet the needs of individuals working toward recovery.</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804" y="1410887"/>
            <a:ext cx="4114548" cy="4649206"/>
          </a:xfrm>
          <a:prstGeom prst="rect">
            <a:avLst/>
          </a:prstGeom>
        </p:spPr>
      </p:pic>
    </p:spTree>
    <p:extLst>
      <p:ext uri="{BB962C8B-B14F-4D97-AF65-F5344CB8AC3E}">
        <p14:creationId xmlns:p14="http://schemas.microsoft.com/office/powerpoint/2010/main" val="8629805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10062</TotalTime>
  <Words>1518</Words>
  <Application>Microsoft Office PowerPoint</Application>
  <PresentationFormat>Custom</PresentationFormat>
  <Paragraphs>151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Ohio Recovery Support Recovery is Beautiful</vt:lpstr>
      <vt:lpstr>PowerPoint Presentation</vt:lpstr>
      <vt:lpstr>PowerPoint Presentation</vt:lpstr>
      <vt:lpstr>PowerPoint Presentation</vt:lpstr>
      <vt:lpstr>PowerPoint Presentation</vt:lpstr>
      <vt:lpstr>PowerPoint Presentation</vt:lpstr>
      <vt:lpstr>The CASE FOR CHANGE</vt:lpstr>
      <vt:lpstr>Changing the Conversation</vt:lpstr>
      <vt:lpstr>development OF recovery IS BEAUTIFUL</vt:lpstr>
      <vt:lpstr>ROSC SELF-ASSESSMENT</vt:lpstr>
      <vt:lpstr>ROSC COMMUNITY REPORTS</vt:lpstr>
      <vt:lpstr>recovery IS BEAUTIFUL bLUEPRINT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Starr</dc:creator>
  <cp:lastModifiedBy>Yong Liu</cp:lastModifiedBy>
  <cp:revision>41</cp:revision>
  <dcterms:created xsi:type="dcterms:W3CDTF">2017-05-03T18:22:22Z</dcterms:created>
  <dcterms:modified xsi:type="dcterms:W3CDTF">2017-05-25T14:36:52Z</dcterms:modified>
</cp:coreProperties>
</file>