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2" r:id="rId3"/>
    <p:sldId id="260" r:id="rId4"/>
    <p:sldId id="261" r:id="rId5"/>
    <p:sldId id="257" r:id="rId6"/>
    <p:sldId id="258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17C-941D-F544-B41A-9A1215A57A80}" type="datetimeFigureOut">
              <a:rPr lang="en-US" smtClean="0"/>
              <a:pPr/>
              <a:t>3/29/15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D42E-56C4-1F4F-87C1-98B7EB6BF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17C-941D-F544-B41A-9A1215A57A80}" type="datetimeFigureOut">
              <a:rPr lang="en-US" smtClean="0"/>
              <a:pPr/>
              <a:t>3/29/15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D42E-56C4-1F4F-87C1-98B7EB6BF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17C-941D-F544-B41A-9A1215A57A80}" type="datetimeFigureOut">
              <a:rPr lang="en-US" smtClean="0"/>
              <a:pPr/>
              <a:t>3/29/15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D42E-56C4-1F4F-87C1-98B7EB6BF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17C-941D-F544-B41A-9A1215A57A80}" type="datetimeFigureOut">
              <a:rPr lang="en-US" smtClean="0"/>
              <a:pPr/>
              <a:t>3/29/15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D42E-56C4-1F4F-87C1-98B7EB6BF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17C-941D-F544-B41A-9A1215A57A80}" type="datetimeFigureOut">
              <a:rPr lang="en-US" smtClean="0"/>
              <a:pPr/>
              <a:t>3/29/15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D42E-56C4-1F4F-87C1-98B7EB6BF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17C-941D-F544-B41A-9A1215A57A80}" type="datetimeFigureOut">
              <a:rPr lang="en-US" smtClean="0"/>
              <a:pPr/>
              <a:t>3/29/15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D42E-56C4-1F4F-87C1-98B7EB6BF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17C-941D-F544-B41A-9A1215A57A80}" type="datetimeFigureOut">
              <a:rPr lang="en-US" smtClean="0"/>
              <a:pPr/>
              <a:t>3/29/15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D42E-56C4-1F4F-87C1-98B7EB6BF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17C-941D-F544-B41A-9A1215A57A80}" type="datetimeFigureOut">
              <a:rPr lang="en-US" smtClean="0"/>
              <a:pPr/>
              <a:t>3/29/15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D42E-56C4-1F4F-87C1-98B7EB6BF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17C-941D-F544-B41A-9A1215A57A80}" type="datetimeFigureOut">
              <a:rPr lang="en-US" smtClean="0"/>
              <a:pPr/>
              <a:t>3/29/15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D42E-56C4-1F4F-87C1-98B7EB6BF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17C-941D-F544-B41A-9A1215A57A80}" type="datetimeFigureOut">
              <a:rPr lang="en-US" smtClean="0"/>
              <a:pPr/>
              <a:t>3/29/15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D42E-56C4-1F4F-87C1-98B7EB6BF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17C-941D-F544-B41A-9A1215A57A80}" type="datetimeFigureOut">
              <a:rPr lang="en-US" smtClean="0"/>
              <a:pPr/>
              <a:t>3/29/15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D42E-56C4-1F4F-87C1-98B7EB6BF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1317C-941D-F544-B41A-9A1215A57A80}" type="datetimeFigureOut">
              <a:rPr lang="en-US" smtClean="0"/>
              <a:pPr/>
              <a:t>3/29/15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7D42E-56C4-1F4F-87C1-98B7EB6BF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Opioid</a:t>
            </a:r>
            <a:r>
              <a:rPr lang="en-US" dirty="0" smtClean="0"/>
              <a:t> addiction treatment: Challenges (</a:t>
            </a:r>
            <a:r>
              <a:rPr lang="en-US" smtClean="0"/>
              <a:t>and opportunities) </a:t>
            </a:r>
            <a:r>
              <a:rPr lang="en-US" dirty="0" smtClean="0"/>
              <a:t>for community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 Fishman MD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Relapse prevention medication as the standard of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Persuading patients</a:t>
            </a:r>
          </a:p>
          <a:p>
            <a:r>
              <a:rPr lang="en-US" dirty="0" smtClean="0"/>
              <a:t>Persuading families</a:t>
            </a:r>
          </a:p>
          <a:p>
            <a:r>
              <a:rPr lang="en-US" dirty="0" smtClean="0"/>
              <a:t>Persuading criminal justice system</a:t>
            </a:r>
          </a:p>
          <a:p>
            <a:r>
              <a:rPr lang="en-US" dirty="0" smtClean="0"/>
              <a:t>Persuading SUD providers, especially residential treatment</a:t>
            </a:r>
          </a:p>
          <a:p>
            <a:r>
              <a:rPr lang="en-US" dirty="0" smtClean="0"/>
              <a:t>Persuading payers</a:t>
            </a:r>
          </a:p>
          <a:p>
            <a:r>
              <a:rPr lang="en-US" dirty="0" smtClean="0"/>
              <a:t>Persuading the </a:t>
            </a:r>
            <a:r>
              <a:rPr lang="en-US" smtClean="0"/>
              <a:t>recovery community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63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Treatment matching options</a:t>
            </a:r>
            <a:br>
              <a:rPr lang="en-US" dirty="0" smtClean="0"/>
            </a:br>
            <a:r>
              <a:rPr lang="en-US" dirty="0" smtClean="0"/>
              <a:t>Choice of medications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7649"/>
            <a:ext cx="8229600" cy="4128514"/>
          </a:xfrm>
        </p:spPr>
        <p:txBody>
          <a:bodyPr/>
          <a:lstStyle/>
          <a:p>
            <a:r>
              <a:rPr lang="en-US" dirty="0" smtClean="0"/>
              <a:t>Methadone</a:t>
            </a:r>
          </a:p>
          <a:p>
            <a:r>
              <a:rPr lang="en-US" dirty="0" err="1" smtClean="0"/>
              <a:t>Buprenorphine</a:t>
            </a:r>
            <a:endParaRPr lang="en-US" dirty="0" smtClean="0"/>
          </a:p>
          <a:p>
            <a:r>
              <a:rPr lang="en-US" dirty="0" smtClean="0"/>
              <a:t>Extended release </a:t>
            </a:r>
            <a:r>
              <a:rPr lang="en-US" dirty="0" err="1" smtClean="0"/>
              <a:t>naltrexone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a full continuum of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Inpatient detoxification and stabilization</a:t>
            </a:r>
          </a:p>
          <a:p>
            <a:r>
              <a:rPr lang="en-US" dirty="0" smtClean="0"/>
              <a:t>Short term residential treatment</a:t>
            </a:r>
          </a:p>
          <a:p>
            <a:r>
              <a:rPr lang="en-US" dirty="0" smtClean="0"/>
              <a:t>Long term residential treatment</a:t>
            </a:r>
          </a:p>
          <a:p>
            <a:r>
              <a:rPr lang="en-US" dirty="0" smtClean="0"/>
              <a:t>Day treatment / partial hospitalization</a:t>
            </a:r>
          </a:p>
          <a:p>
            <a:r>
              <a:rPr lang="en-US" dirty="0" smtClean="0"/>
              <a:t>Assisted living support for outpatient treatment (IOP plus/ PHP plus)</a:t>
            </a:r>
          </a:p>
          <a:p>
            <a:r>
              <a:rPr lang="en-US" dirty="0" smtClean="0"/>
              <a:t>Recovery housing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patients to medical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Embedding medical care in </a:t>
            </a:r>
            <a:r>
              <a:rPr lang="en-US" dirty="0" err="1" smtClean="0"/>
              <a:t>opioid</a:t>
            </a:r>
            <a:r>
              <a:rPr lang="en-US" dirty="0" smtClean="0"/>
              <a:t> specialty settings</a:t>
            </a:r>
          </a:p>
          <a:p>
            <a:r>
              <a:rPr lang="en-US" dirty="0" smtClean="0"/>
              <a:t>Providing </a:t>
            </a:r>
            <a:r>
              <a:rPr lang="en-US" dirty="0" err="1" smtClean="0"/>
              <a:t>opioid</a:t>
            </a:r>
            <a:r>
              <a:rPr lang="en-US" dirty="0" smtClean="0"/>
              <a:t> treatment for stable patients in general medical settings</a:t>
            </a:r>
          </a:p>
          <a:p>
            <a:r>
              <a:rPr lang="en-US" dirty="0" smtClean="0"/>
              <a:t>Medical home models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patients to psychiatric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Embedding psychiatric care in </a:t>
            </a:r>
            <a:r>
              <a:rPr lang="en-US" dirty="0" err="1" smtClean="0"/>
              <a:t>opioid</a:t>
            </a:r>
            <a:r>
              <a:rPr lang="en-US" dirty="0" smtClean="0"/>
              <a:t> specialty settings</a:t>
            </a:r>
          </a:p>
          <a:p>
            <a:r>
              <a:rPr lang="en-US" dirty="0" smtClean="0"/>
              <a:t>Providing </a:t>
            </a:r>
            <a:r>
              <a:rPr lang="en-US" dirty="0" err="1" smtClean="0"/>
              <a:t>opioid</a:t>
            </a:r>
            <a:r>
              <a:rPr lang="en-US" dirty="0" smtClean="0"/>
              <a:t> treatment for stable patients in mental health settings</a:t>
            </a:r>
          </a:p>
          <a:p>
            <a:r>
              <a:rPr lang="en-US" dirty="0" smtClean="0"/>
              <a:t>Integrated care models (</a:t>
            </a:r>
            <a:r>
              <a:rPr lang="en-US" dirty="0" err="1" smtClean="0"/>
              <a:t>eg</a:t>
            </a:r>
            <a:r>
              <a:rPr lang="en-US" dirty="0" smtClean="0"/>
              <a:t> Integrated Dual Disorder Treatment -- IDDT)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Providing additional support for struggling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medication administration (in non-OTP) </a:t>
            </a:r>
          </a:p>
          <a:p>
            <a:r>
              <a:rPr lang="en-US" dirty="0" smtClean="0"/>
              <a:t>7 day services: weekends and evenings</a:t>
            </a:r>
          </a:p>
          <a:p>
            <a:r>
              <a:rPr lang="en-US" dirty="0" smtClean="0"/>
              <a:t>Case management services</a:t>
            </a:r>
          </a:p>
          <a:p>
            <a:r>
              <a:rPr lang="en-US" dirty="0" smtClean="0"/>
              <a:t>Family services</a:t>
            </a:r>
          </a:p>
          <a:p>
            <a:r>
              <a:rPr lang="en-US" dirty="0" smtClean="0"/>
              <a:t>Vocational services</a:t>
            </a:r>
          </a:p>
          <a:p>
            <a:r>
              <a:rPr lang="en-US" smtClean="0"/>
              <a:t>Recreational/social services</a:t>
            </a:r>
            <a:endParaRPr lang="en-US" dirty="0" smtClean="0"/>
          </a:p>
          <a:p>
            <a:r>
              <a:rPr lang="en-US" dirty="0" smtClean="0"/>
              <a:t>Assertive outreach for extended engagement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If only it were that easy</a:t>
            </a:r>
          </a:p>
        </p:txBody>
      </p:sp>
      <p:pic>
        <p:nvPicPr>
          <p:cNvPr id="67587" name="Content Placeholder 3" descr="We Found This In Your Brain.JPG"/>
          <p:cNvPicPr>
            <a:picLocks noGrp="1" noChangeAspect="1"/>
          </p:cNvPicPr>
          <p:nvPr>
            <p:ph idx="1"/>
          </p:nvPr>
        </p:nvPicPr>
        <p:blipFill>
          <a:blip r:embed="rId2"/>
          <a:srcRect t="-136" b="-136"/>
          <a:stretch>
            <a:fillRect/>
          </a:stretch>
        </p:blipFill>
        <p:spPr>
          <a:xfrm>
            <a:off x="0" y="1828800"/>
            <a:ext cx="9144000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199</Words>
  <Application>Microsoft Macintosh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Opioid addiction treatment: Challenges (and opportunities) for community practice</vt:lpstr>
      <vt:lpstr>Relapse prevention medication as the standard of care</vt:lpstr>
      <vt:lpstr>Treatment matching options Choice of medications </vt:lpstr>
      <vt:lpstr>Providing a full continuum of care</vt:lpstr>
      <vt:lpstr>Linking patients to medical care</vt:lpstr>
      <vt:lpstr>Linking patients to psychiatric care</vt:lpstr>
      <vt:lpstr>Providing additional support for struggling patients</vt:lpstr>
      <vt:lpstr>If only it were that easy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Opioid addiction treatment: Challenges for community practice</dc:title>
  <dc:creator>Marc Fishman</dc:creator>
  <cp:lastModifiedBy>Marc Fishman</cp:lastModifiedBy>
  <cp:revision>8</cp:revision>
  <dcterms:created xsi:type="dcterms:W3CDTF">2015-03-29T20:21:20Z</dcterms:created>
  <dcterms:modified xsi:type="dcterms:W3CDTF">2015-03-29T20:21:31Z</dcterms:modified>
</cp:coreProperties>
</file>