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339" r:id="rId4"/>
    <p:sldId id="338" r:id="rId5"/>
    <p:sldId id="336" r:id="rId6"/>
    <p:sldId id="309" r:id="rId7"/>
    <p:sldId id="311" r:id="rId8"/>
    <p:sldId id="318" r:id="rId9"/>
    <p:sldId id="327" r:id="rId10"/>
    <p:sldId id="321" r:id="rId11"/>
    <p:sldId id="340" r:id="rId12"/>
    <p:sldId id="326" r:id="rId13"/>
    <p:sldId id="342" r:id="rId14"/>
    <p:sldId id="345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42" autoAdjust="0"/>
    <p:restoredTop sz="86405" autoAdjust="0"/>
  </p:normalViewPr>
  <p:slideViewPr>
    <p:cSldViewPr>
      <p:cViewPr varScale="1">
        <p:scale>
          <a:sx n="100" d="100"/>
          <a:sy n="100" d="100"/>
        </p:scale>
        <p:origin x="153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E7CFC9-C4A3-4607-B572-418D614EF133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4DDD8-AA97-4B18-B0D3-7DA47007F5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80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3732B047-E7F5-4021-B89D-0B6E5D952872}" type="datetimeFigureOut">
              <a:rPr lang="en-US"/>
              <a:pPr>
                <a:defRPr/>
              </a:pPr>
              <a:t>3/16/2015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C2C8B345-F2D1-425C-B2B0-6A84006EBA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7367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C8B345-F2D1-425C-B2B0-6A84006EBA8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5486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MM: Based on the Chronic Health Home</a:t>
            </a:r>
            <a:r>
              <a:rPr lang="en-US" baseline="0" dirty="0" smtClean="0"/>
              <a:t> Memo released 2/5/14</a:t>
            </a:r>
          </a:p>
          <a:p>
            <a:r>
              <a:rPr lang="en-US" dirty="0" smtClean="0"/>
              <a:t>http://dhmh.maryland.gov/bhd/Documents/MonthlyHealthHomeReport_October2014.pdf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FC7311-A09D-479E-B595-B0EC9EDCCDBE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10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C8B345-F2D1-425C-B2B0-6A84006EBA8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7892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C8B345-F2D1-425C-B2B0-6A84006EBA8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9445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C8B345-F2D1-425C-B2B0-6A84006EBA8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7840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C8B345-F2D1-425C-B2B0-6A84006EBA8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6537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C8B345-F2D1-425C-B2B0-6A84006EBA8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8748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C8B345-F2D1-425C-B2B0-6A84006EBA8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8713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C8B345-F2D1-425C-B2B0-6A84006EBA8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2276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C8B345-F2D1-425C-B2B0-6A84006EBA8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298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74056-1176-427C-A49B-C15313C48DF1}" type="datetime4">
              <a:rPr lang="en-US" smtClean="0"/>
              <a:pPr>
                <a:defRPr/>
              </a:pPr>
              <a:t>March 16, 2015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EC2ED-60D3-4C38-8AF8-6267DE7185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377C5-7783-4FBF-B062-610DF3EC69AC}" type="datetime4">
              <a:rPr lang="en-US" smtClean="0"/>
              <a:pPr>
                <a:defRPr/>
              </a:pPr>
              <a:t>March 16,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B89E3-B5B5-4D99-827C-09EDD07ECD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3D968-DB62-41FA-A44F-81CC697E4DB7}" type="datetime4">
              <a:rPr lang="en-US" smtClean="0"/>
              <a:pPr>
                <a:defRPr/>
              </a:pPr>
              <a:t>March 16,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36833-BDA5-40C3-B58A-F51181ACD2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93F10-2D53-4FEC-A2FC-07A6DB2CB6DB}" type="datetime4">
              <a:rPr lang="en-US" smtClean="0"/>
              <a:pPr>
                <a:defRPr/>
              </a:pPr>
              <a:t>March 16,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1DE01-EB55-470A-8F4E-EA056A494D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5334EB-A688-4771-BFEA-387EEC6096A3}" type="datetime4">
              <a:rPr lang="en-US" smtClean="0"/>
              <a:pPr>
                <a:defRPr/>
              </a:pPr>
              <a:t>March 16, 2015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D2B2B-D9C6-478B-B3B0-1D89348F4F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914400"/>
          </a:xfrm>
        </p:spPr>
        <p:txBody>
          <a:bodyPr/>
          <a:lstStyle>
            <a:lvl1pPr>
              <a:defRPr sz="40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>
            <a:lvl1pPr>
              <a:defRPr sz="2900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E3B9D-E2DB-48CF-A9F0-BCAD9CCED7CF}" type="datetime4">
              <a:rPr lang="en-US" smtClean="0"/>
              <a:pPr>
                <a:defRPr/>
              </a:pPr>
              <a:t>March 16, 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5E4EA-9A04-4BFA-BFA3-4904804D82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DC537-5DBA-438D-A868-C4B62953E1F2}" type="datetime4">
              <a:rPr lang="en-US" smtClean="0"/>
              <a:pPr>
                <a:defRPr/>
              </a:pPr>
              <a:t>March 16,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59651-DB45-49FD-870A-5F1661A2D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56154-4120-4267-9AAF-6CDA0523CEF7}" type="datetime4">
              <a:rPr lang="en-US" smtClean="0"/>
              <a:pPr>
                <a:defRPr/>
              </a:pPr>
              <a:t>March 16, 2015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BFFBC-E250-4FF1-A9D5-8DEF5094DF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8794F-4C79-4844-AD7C-12D25AE9D511}" type="datetime4">
              <a:rPr lang="en-US" smtClean="0"/>
              <a:pPr>
                <a:defRPr/>
              </a:pPr>
              <a:t>March 16,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78B4C-3B4C-41FF-B92E-B2FBA22ED1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F9FBD-5C78-422D-8FE1-B000BA54B544}" type="datetime4">
              <a:rPr lang="en-US" smtClean="0"/>
              <a:pPr>
                <a:defRPr/>
              </a:pPr>
              <a:t>March 16,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6F947-0418-4EA8-A2A9-27BE41D37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6BBA5-96CF-4D2A-BF98-BA2F0A23D992}" type="datetime4">
              <a:rPr lang="en-US" smtClean="0"/>
              <a:pPr>
                <a:defRPr/>
              </a:pPr>
              <a:t>March 16, 2015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7691D-F5EF-4FE6-B538-DD59C0ED42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D42FF-24FD-4643-A776-A50E8A01D488}" type="datetime4">
              <a:rPr lang="en-US" smtClean="0"/>
              <a:pPr>
                <a:defRPr/>
              </a:pPr>
              <a:t>March 16,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E3EC8-2132-4C2E-B3E2-95C3C525D8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953000"/>
            <a:ext cx="5486400" cy="4143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52600" y="1143000"/>
            <a:ext cx="5181600" cy="3810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486400"/>
            <a:ext cx="5486400" cy="685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A00BA-8C77-41BC-B393-023FE774E1D0}" type="datetime4">
              <a:rPr lang="en-US" smtClean="0"/>
              <a:pPr>
                <a:defRPr/>
              </a:pPr>
              <a:t>March 16,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73986-3AC7-4030-AAF3-A77EAF7D51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0"/>
              <a:ext cx="9144000" cy="68580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54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 b="0"/>
            </a:p>
          </p:txBody>
        </p:sp>
        <p:pic>
          <p:nvPicPr>
            <p:cNvPr id="1033" name="Picture 2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0" y="0"/>
              <a:ext cx="9144000" cy="1150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Book Antiqua" pitchFamily="18" charset="0"/>
              </a:defRPr>
            </a:lvl1pPr>
          </a:lstStyle>
          <a:p>
            <a:pPr>
              <a:defRPr/>
            </a:pPr>
            <a:fld id="{5D7EC9A9-D453-426B-BDB3-C2A4AB47EB3D}" type="datetime4">
              <a:rPr lang="en-US" smtClean="0"/>
              <a:pPr>
                <a:defRPr/>
              </a:pPr>
              <a:t>March 16, 2015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Book Antiqua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Book Antiqua" pitchFamily="18" charset="0"/>
              </a:defRPr>
            </a:lvl1pPr>
          </a:lstStyle>
          <a:p>
            <a:pPr>
              <a:defRPr/>
            </a:pPr>
            <a:fld id="{1DC03CDF-521D-480D-B641-2E9E4DB596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60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Book Antiqua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Book Antiqua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Book Antiqua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Book Antiqua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Book Antiqua" pitchFamily="18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ctrTitle"/>
          </p:nvPr>
        </p:nvSpPr>
        <p:spPr>
          <a:xfrm>
            <a:off x="609600" y="2057400"/>
            <a:ext cx="7772400" cy="1905000"/>
          </a:xfrm>
        </p:spPr>
        <p:txBody>
          <a:bodyPr/>
          <a:lstStyle/>
          <a:p>
            <a:pPr eaLnBrk="1" hangingPunct="1"/>
            <a:r>
              <a:rPr lang="en-US" sz="4800" dirty="0" smtClean="0">
                <a:latin typeface="Times New Roman" pitchFamily="18" charset="0"/>
              </a:rPr>
              <a:t>Health Homes in Maryland</a:t>
            </a:r>
            <a:endParaRPr lang="en-US" sz="3600" dirty="0" smtClean="0">
              <a:latin typeface="Times New Roman" pitchFamily="18" charset="0"/>
            </a:endParaRPr>
          </a:p>
        </p:txBody>
      </p:sp>
      <p:sp>
        <p:nvSpPr>
          <p:cNvPr id="16386" name="Subtitle 2"/>
          <p:cNvSpPr>
            <a:spLocks noGrp="1"/>
          </p:cNvSpPr>
          <p:nvPr>
            <p:ph type="subTitle" idx="1"/>
          </p:nvPr>
        </p:nvSpPr>
        <p:spPr>
          <a:xfrm>
            <a:off x="762000" y="4191000"/>
            <a:ext cx="7467600" cy="5334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Times New Roman" pitchFamily="18" charset="0"/>
              </a:rPr>
              <a:t>Lisa Hadley, MD, JD</a:t>
            </a:r>
          </a:p>
          <a:p>
            <a:pPr eaLnBrk="1" hangingPunct="1"/>
            <a:r>
              <a:rPr lang="en-US" sz="2800" dirty="0" smtClean="0">
                <a:latin typeface="Times New Roman" pitchFamily="18" charset="0"/>
              </a:rPr>
              <a:t>March 29, 2015</a:t>
            </a:r>
          </a:p>
          <a:p>
            <a:pPr eaLnBrk="1" hangingPunct="1"/>
            <a:endParaRPr lang="en-US" sz="2800" dirty="0" smtClean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3EC2ED-60D3-4C38-8AF8-6267DE71852B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Payment Methodology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2027237"/>
            <a:ext cx="8229600" cy="4602163"/>
          </a:xfrm>
        </p:spPr>
        <p:txBody>
          <a:bodyPr/>
          <a:lstStyle/>
          <a:p>
            <a:pPr eaLnBrk="1" hangingPunct="1"/>
            <a:r>
              <a:rPr lang="en-US" sz="2800" dirty="0" smtClean="0"/>
              <a:t>Flat per member/per month (PMPM) rate of $98.87 based on employment cost</a:t>
            </a:r>
          </a:p>
          <a:p>
            <a:pPr eaLnBrk="1" hangingPunct="1"/>
            <a:r>
              <a:rPr lang="en-US" sz="2800" dirty="0" smtClean="0"/>
              <a:t>Patient panel billed once monthly to MMIS</a:t>
            </a:r>
          </a:p>
          <a:p>
            <a:pPr eaLnBrk="1" hangingPunct="1"/>
            <a:r>
              <a:rPr lang="en-US" sz="2800" dirty="0" smtClean="0"/>
              <a:t>One-time initial intake fee at same rate</a:t>
            </a:r>
          </a:p>
          <a:p>
            <a:pPr eaLnBrk="1" hangingPunct="1"/>
            <a:r>
              <a:rPr lang="en-US" sz="2800" dirty="0" smtClean="0"/>
              <a:t>Dependent on compliance with ongoing requirements</a:t>
            </a:r>
          </a:p>
          <a:p>
            <a:pPr lvl="1" eaLnBrk="1" hangingPunct="1"/>
            <a:r>
              <a:rPr lang="en-US" sz="2400" dirty="0" smtClean="0"/>
              <a:t>Maintain staffing, accreditation, compliance with all requirements and regulations</a:t>
            </a:r>
          </a:p>
          <a:p>
            <a:pPr lvl="1" eaLnBrk="1" hangingPunct="1"/>
            <a:r>
              <a:rPr lang="en-US" sz="2400" dirty="0" smtClean="0"/>
              <a:t>Documentation of minimum of 2 monthly HH services per participant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F5E4EA-9A04-4BFA-BFA3-4904804D829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r>
              <a:rPr lang="en-US" dirty="0" smtClean="0"/>
              <a:t>Maryland health Homes State Plan Amendment approved by CMS October, 2013</a:t>
            </a:r>
          </a:p>
          <a:p>
            <a:r>
              <a:rPr lang="en-US" dirty="0" smtClean="0"/>
              <a:t>Program go-live October 1, 2013</a:t>
            </a:r>
          </a:p>
          <a:p>
            <a:r>
              <a:rPr lang="en-US" dirty="0" smtClean="0"/>
              <a:t>New provider applications continue to be accepted</a:t>
            </a:r>
          </a:p>
          <a:p>
            <a:r>
              <a:rPr lang="en-US" dirty="0" smtClean="0"/>
              <a:t>Ongoing support, outreach, analysis</a:t>
            </a:r>
          </a:p>
          <a:p>
            <a:r>
              <a:rPr lang="en-US" dirty="0" smtClean="0"/>
              <a:t>Ongoing training and technical assistance</a:t>
            </a:r>
          </a:p>
          <a:p>
            <a:r>
              <a:rPr lang="en-US" dirty="0" smtClean="0"/>
              <a:t>Health Home Advisory Committee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F5E4EA-9A04-4BFA-BFA3-4904804D829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914400"/>
          </a:xfrm>
        </p:spPr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4724400"/>
          </a:xfrm>
        </p:spPr>
        <p:txBody>
          <a:bodyPr/>
          <a:lstStyle/>
          <a:p>
            <a:r>
              <a:rPr lang="en-US" sz="2800" dirty="0" smtClean="0"/>
              <a:t>Evaluation  will be based on provider reports; claims, hospital, and pharmacy data; and participant surveys.</a:t>
            </a:r>
          </a:p>
          <a:p>
            <a:r>
              <a:rPr lang="en-US" sz="2800" dirty="0" smtClean="0"/>
              <a:t>This includes, but is not limited to, a review of:</a:t>
            </a:r>
          </a:p>
          <a:p>
            <a:pPr lvl="1"/>
            <a:r>
              <a:rPr lang="en-US" sz="2400" dirty="0" smtClean="0"/>
              <a:t>hospital admissions;</a:t>
            </a:r>
          </a:p>
          <a:p>
            <a:pPr lvl="1"/>
            <a:r>
              <a:rPr lang="en-US" sz="2400" dirty="0" smtClean="0"/>
              <a:t>chronic disease management;</a:t>
            </a:r>
          </a:p>
          <a:p>
            <a:pPr lvl="1"/>
            <a:r>
              <a:rPr lang="en-US" sz="2400" dirty="0" smtClean="0"/>
              <a:t>coordination of care;</a:t>
            </a:r>
          </a:p>
          <a:p>
            <a:pPr lvl="1"/>
            <a:r>
              <a:rPr lang="en-US" sz="2400" dirty="0" smtClean="0"/>
              <a:t>program implementation;</a:t>
            </a:r>
          </a:p>
          <a:p>
            <a:pPr lvl="1"/>
            <a:r>
              <a:rPr lang="en-US" sz="2400" dirty="0" smtClean="0"/>
              <a:t>processes and lessons learned;</a:t>
            </a:r>
          </a:p>
          <a:p>
            <a:pPr lvl="1"/>
            <a:r>
              <a:rPr lang="en-US" sz="2400" dirty="0" smtClean="0"/>
              <a:t>quality improvements &amp; clinical outcomes; and</a:t>
            </a:r>
          </a:p>
          <a:p>
            <a:pPr lvl="1"/>
            <a:r>
              <a:rPr lang="en-US" sz="2400" dirty="0" smtClean="0"/>
              <a:t>cost savings.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F5E4EA-9A04-4BFA-BFA3-4904804D829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254086"/>
            <a:ext cx="8839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As of Dec 31, 2014 there are currently 70 approved Health Home sites throughout Maryland. In 21 participating counties, over 4,708 participants are enrolled in the Health Homes program. </a:t>
            </a:r>
            <a:endParaRPr lang="en-US" sz="2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219200"/>
            <a:ext cx="91440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133600" y="2895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40" name="Group 39"/>
          <p:cNvGrpSpPr/>
          <p:nvPr/>
        </p:nvGrpSpPr>
        <p:grpSpPr>
          <a:xfrm>
            <a:off x="726712" y="2784894"/>
            <a:ext cx="7217138" cy="3171792"/>
            <a:chOff x="152400" y="990600"/>
            <a:chExt cx="7792088" cy="4564737"/>
          </a:xfrm>
        </p:grpSpPr>
        <p:grpSp>
          <p:nvGrpSpPr>
            <p:cNvPr id="21" name="Group 20"/>
            <p:cNvGrpSpPr/>
            <p:nvPr/>
          </p:nvGrpSpPr>
          <p:grpSpPr>
            <a:xfrm>
              <a:off x="152400" y="990600"/>
              <a:ext cx="7792088" cy="4564737"/>
              <a:chOff x="411637" y="1295400"/>
              <a:chExt cx="7792088" cy="4564737"/>
            </a:xfrm>
          </p:grpSpPr>
          <p:sp>
            <p:nvSpPr>
              <p:cNvPr id="22" name="Freeform 21"/>
              <p:cNvSpPr/>
              <p:nvPr/>
            </p:nvSpPr>
            <p:spPr>
              <a:xfrm rot="2561559">
                <a:off x="1751848" y="4541405"/>
                <a:ext cx="638498" cy="61171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30585"/>
                    </a:moveTo>
                    <a:lnTo>
                      <a:pt x="638498" y="30585"/>
                    </a:lnTo>
                  </a:path>
                </a:pathLst>
              </a:custGeom>
              <a:noFill/>
              <a:scene3d>
                <a:camera prst="orthographicFront"/>
                <a:lightRig rig="flat" dir="t"/>
              </a:scene3d>
              <a:sp3d prstMaterial="matte"/>
            </p:spPr>
            <p:style>
              <a:lnRef idx="2">
                <a:schemeClr val="accent1">
                  <a:shade val="60000"/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3" name="Freeform 22"/>
              <p:cNvSpPr/>
              <p:nvPr/>
            </p:nvSpPr>
            <p:spPr>
              <a:xfrm>
                <a:off x="2300123" y="3783046"/>
                <a:ext cx="709576" cy="61171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30585"/>
                    </a:moveTo>
                    <a:lnTo>
                      <a:pt x="709576" y="30585"/>
                    </a:lnTo>
                  </a:path>
                </a:pathLst>
              </a:custGeom>
              <a:noFill/>
              <a:scene3d>
                <a:camera prst="orthographicFront"/>
                <a:lightRig rig="flat" dir="t"/>
              </a:scene3d>
              <a:sp3d prstMaterial="matte"/>
            </p:spPr>
            <p:style>
              <a:lnRef idx="2">
                <a:schemeClr val="accent1">
                  <a:shade val="60000"/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4" name="Freeform 23"/>
              <p:cNvSpPr/>
              <p:nvPr/>
            </p:nvSpPr>
            <p:spPr>
              <a:xfrm rot="19337558">
                <a:off x="2046654" y="2657760"/>
                <a:ext cx="784218" cy="61171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30585"/>
                    </a:moveTo>
                    <a:lnTo>
                      <a:pt x="784218" y="30585"/>
                    </a:lnTo>
                  </a:path>
                </a:pathLst>
              </a:custGeom>
              <a:noFill/>
              <a:scene3d>
                <a:camera prst="orthographicFront"/>
                <a:lightRig rig="flat" dir="t"/>
              </a:scene3d>
              <a:sp3d prstMaterial="matte"/>
            </p:spPr>
            <p:style>
              <a:lnRef idx="2">
                <a:schemeClr val="accent1">
                  <a:shade val="60000"/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5" name="Oval 24"/>
              <p:cNvSpPr/>
              <p:nvPr/>
            </p:nvSpPr>
            <p:spPr>
              <a:xfrm>
                <a:off x="411637" y="2464772"/>
                <a:ext cx="2019895" cy="2019895"/>
              </a:xfrm>
              <a:prstGeom prst="ellipse">
                <a:avLst/>
              </a:prstGeom>
              <a:solidFill>
                <a:srgbClr val="002060"/>
              </a:solidFill>
              <a:scene3d>
                <a:camera prst="orthographicFront"/>
                <a:lightRig rig="flat" dir="t"/>
              </a:scene3d>
              <a:sp3d prstMaterial="plastic">
                <a:bevelT w="120900" h="88900"/>
                <a:bevelB w="88900" h="31750" prst="angle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6" name="Freeform 25"/>
              <p:cNvSpPr/>
              <p:nvPr/>
            </p:nvSpPr>
            <p:spPr>
              <a:xfrm>
                <a:off x="2438762" y="1295400"/>
                <a:ext cx="1732493" cy="1524000"/>
              </a:xfrm>
              <a:custGeom>
                <a:avLst/>
                <a:gdLst>
                  <a:gd name="connsiteX0" fmla="*/ 0 w 1346013"/>
                  <a:gd name="connsiteY0" fmla="*/ 605969 h 1211937"/>
                  <a:gd name="connsiteX1" fmla="*/ 222682 w 1346013"/>
                  <a:gd name="connsiteY1" fmla="*/ 155643 h 1211937"/>
                  <a:gd name="connsiteX2" fmla="*/ 673008 w 1346013"/>
                  <a:gd name="connsiteY2" fmla="*/ 0 h 1211937"/>
                  <a:gd name="connsiteX3" fmla="*/ 1123334 w 1346013"/>
                  <a:gd name="connsiteY3" fmla="*/ 155644 h 1211937"/>
                  <a:gd name="connsiteX4" fmla="*/ 1346014 w 1346013"/>
                  <a:gd name="connsiteY4" fmla="*/ 605970 h 1211937"/>
                  <a:gd name="connsiteX5" fmla="*/ 1123333 w 1346013"/>
                  <a:gd name="connsiteY5" fmla="*/ 1056296 h 1211937"/>
                  <a:gd name="connsiteX6" fmla="*/ 673007 w 1346013"/>
                  <a:gd name="connsiteY6" fmla="*/ 1211939 h 1211937"/>
                  <a:gd name="connsiteX7" fmla="*/ 222681 w 1346013"/>
                  <a:gd name="connsiteY7" fmla="*/ 1056295 h 1211937"/>
                  <a:gd name="connsiteX8" fmla="*/ 0 w 1346013"/>
                  <a:gd name="connsiteY8" fmla="*/ 605969 h 12119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46013" h="1211937">
                    <a:moveTo>
                      <a:pt x="0" y="605969"/>
                    </a:moveTo>
                    <a:cubicBezTo>
                      <a:pt x="0" y="434230"/>
                      <a:pt x="80935" y="270558"/>
                      <a:pt x="222682" y="155643"/>
                    </a:cubicBezTo>
                    <a:cubicBezTo>
                      <a:pt x="346276" y="55445"/>
                      <a:pt x="506697" y="0"/>
                      <a:pt x="673008" y="0"/>
                    </a:cubicBezTo>
                    <a:cubicBezTo>
                      <a:pt x="839319" y="0"/>
                      <a:pt x="999740" y="55446"/>
                      <a:pt x="1123334" y="155644"/>
                    </a:cubicBezTo>
                    <a:cubicBezTo>
                      <a:pt x="1265081" y="270559"/>
                      <a:pt x="1346015" y="434232"/>
                      <a:pt x="1346014" y="605970"/>
                    </a:cubicBezTo>
                    <a:cubicBezTo>
                      <a:pt x="1346014" y="777709"/>
                      <a:pt x="1265080" y="941381"/>
                      <a:pt x="1123333" y="1056296"/>
                    </a:cubicBezTo>
                    <a:cubicBezTo>
                      <a:pt x="999739" y="1156494"/>
                      <a:pt x="839318" y="1211939"/>
                      <a:pt x="673007" y="1211939"/>
                    </a:cubicBezTo>
                    <a:cubicBezTo>
                      <a:pt x="506696" y="1211939"/>
                      <a:pt x="346275" y="1156494"/>
                      <a:pt x="222681" y="1056295"/>
                    </a:cubicBezTo>
                    <a:cubicBezTo>
                      <a:pt x="80934" y="941380"/>
                      <a:pt x="0" y="777707"/>
                      <a:pt x="0" y="605969"/>
                    </a:cubicBezTo>
                    <a:close/>
                  </a:path>
                </a:pathLst>
              </a:custGeom>
              <a:scene3d>
                <a:camera prst="orthographicFront"/>
                <a:lightRig rig="flat" dir="t"/>
              </a:scene3d>
              <a:sp3d prstMaterial="plastic">
                <a:bevelT w="120900" h="88900"/>
                <a:bevelB w="88900" h="31750" prst="angle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08549" tIns="188914" rIns="208549" bIns="188914" numCol="1" spcCol="1270" anchor="ctr" anchorCtr="0">
                <a:noAutofit/>
              </a:bodyPr>
              <a:lstStyle/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dirty="0" smtClean="0"/>
                  <a:t>70</a:t>
                </a:r>
                <a:r>
                  <a:rPr lang="en-US" sz="1800" kern="1200" dirty="0" smtClean="0"/>
                  <a:t> Approved</a:t>
                </a:r>
                <a:endParaRPr lang="en-US" sz="1800" kern="1200" dirty="0"/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4286887" y="1363534"/>
                <a:ext cx="3916838" cy="1211937"/>
              </a:xfrm>
              <a:custGeom>
                <a:avLst/>
                <a:gdLst>
                  <a:gd name="connsiteX0" fmla="*/ 0 w 2019020"/>
                  <a:gd name="connsiteY0" fmla="*/ 0 h 1211937"/>
                  <a:gd name="connsiteX1" fmla="*/ 2019020 w 2019020"/>
                  <a:gd name="connsiteY1" fmla="*/ 0 h 1211937"/>
                  <a:gd name="connsiteX2" fmla="*/ 2019020 w 2019020"/>
                  <a:gd name="connsiteY2" fmla="*/ 1211937 h 1211937"/>
                  <a:gd name="connsiteX3" fmla="*/ 0 w 2019020"/>
                  <a:gd name="connsiteY3" fmla="*/ 1211937 h 1211937"/>
                  <a:gd name="connsiteX4" fmla="*/ 0 w 2019020"/>
                  <a:gd name="connsiteY4" fmla="*/ 0 h 12119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19020" h="1211937">
                    <a:moveTo>
                      <a:pt x="0" y="0"/>
                    </a:moveTo>
                    <a:lnTo>
                      <a:pt x="2019020" y="0"/>
                    </a:lnTo>
                    <a:lnTo>
                      <a:pt x="2019020" y="1211937"/>
                    </a:lnTo>
                    <a:lnTo>
                      <a:pt x="0" y="1211937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marL="114300" lvl="1" indent="-114300" algn="l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Font typeface="Wingdings" pitchFamily="2" charset="2"/>
                  <a:buChar char="Ø"/>
                </a:pPr>
                <a:r>
                  <a:rPr lang="en-US" sz="1400" b="1" dirty="0" smtClean="0"/>
                  <a:t>56</a:t>
                </a:r>
                <a:r>
                  <a:rPr lang="en-US" sz="1400" b="1" kern="1200" dirty="0" smtClean="0"/>
                  <a:t> Psychiatric Rehabilitation Programs</a:t>
                </a:r>
              </a:p>
              <a:p>
                <a:pPr marL="114300" lvl="1" indent="-114300" algn="l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Font typeface="Wingdings" pitchFamily="2" charset="2"/>
                  <a:buChar char="Ø"/>
                </a:pPr>
                <a:r>
                  <a:rPr lang="en-US" sz="1400" b="1" kern="1200" dirty="0" smtClean="0"/>
                  <a:t>10 Mobile Treatment Providers</a:t>
                </a:r>
              </a:p>
              <a:p>
                <a:pPr marL="114300" lvl="1" indent="-114300" algn="l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Font typeface="Wingdings" pitchFamily="2" charset="2"/>
                  <a:buChar char="Ø"/>
                </a:pPr>
                <a:r>
                  <a:rPr lang="en-US" sz="1400" b="1" kern="1200" dirty="0" smtClean="0"/>
                  <a:t>4 Opiod Treatment Programs</a:t>
                </a:r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3009700" y="3207662"/>
                <a:ext cx="1333699" cy="1211937"/>
              </a:xfrm>
              <a:custGeom>
                <a:avLst/>
                <a:gdLst>
                  <a:gd name="connsiteX0" fmla="*/ 0 w 1211937"/>
                  <a:gd name="connsiteY0" fmla="*/ 605969 h 1211937"/>
                  <a:gd name="connsiteX1" fmla="*/ 177485 w 1211937"/>
                  <a:gd name="connsiteY1" fmla="*/ 177484 h 1211937"/>
                  <a:gd name="connsiteX2" fmla="*/ 605970 w 1211937"/>
                  <a:gd name="connsiteY2" fmla="*/ 0 h 1211937"/>
                  <a:gd name="connsiteX3" fmla="*/ 1034455 w 1211937"/>
                  <a:gd name="connsiteY3" fmla="*/ 177485 h 1211937"/>
                  <a:gd name="connsiteX4" fmla="*/ 1211939 w 1211937"/>
                  <a:gd name="connsiteY4" fmla="*/ 605970 h 1211937"/>
                  <a:gd name="connsiteX5" fmla="*/ 1034455 w 1211937"/>
                  <a:gd name="connsiteY5" fmla="*/ 1034455 h 1211937"/>
                  <a:gd name="connsiteX6" fmla="*/ 605970 w 1211937"/>
                  <a:gd name="connsiteY6" fmla="*/ 1211939 h 1211937"/>
                  <a:gd name="connsiteX7" fmla="*/ 177485 w 1211937"/>
                  <a:gd name="connsiteY7" fmla="*/ 1034454 h 1211937"/>
                  <a:gd name="connsiteX8" fmla="*/ 1 w 1211937"/>
                  <a:gd name="connsiteY8" fmla="*/ 605969 h 1211937"/>
                  <a:gd name="connsiteX9" fmla="*/ 0 w 1211937"/>
                  <a:gd name="connsiteY9" fmla="*/ 605969 h 12119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11937" h="1211937">
                    <a:moveTo>
                      <a:pt x="0" y="605969"/>
                    </a:moveTo>
                    <a:cubicBezTo>
                      <a:pt x="0" y="445256"/>
                      <a:pt x="63843" y="291125"/>
                      <a:pt x="177485" y="177484"/>
                    </a:cubicBezTo>
                    <a:cubicBezTo>
                      <a:pt x="291126" y="63843"/>
                      <a:pt x="445257" y="0"/>
                      <a:pt x="605970" y="0"/>
                    </a:cubicBezTo>
                    <a:cubicBezTo>
                      <a:pt x="766683" y="0"/>
                      <a:pt x="920814" y="63843"/>
                      <a:pt x="1034455" y="177485"/>
                    </a:cubicBezTo>
                    <a:cubicBezTo>
                      <a:pt x="1148096" y="291126"/>
                      <a:pt x="1211939" y="445257"/>
                      <a:pt x="1211939" y="605970"/>
                    </a:cubicBezTo>
                    <a:cubicBezTo>
                      <a:pt x="1211939" y="766683"/>
                      <a:pt x="1148096" y="920814"/>
                      <a:pt x="1034455" y="1034455"/>
                    </a:cubicBezTo>
                    <a:cubicBezTo>
                      <a:pt x="920814" y="1148096"/>
                      <a:pt x="766683" y="1211939"/>
                      <a:pt x="605970" y="1211939"/>
                    </a:cubicBezTo>
                    <a:cubicBezTo>
                      <a:pt x="445257" y="1211939"/>
                      <a:pt x="291126" y="1148096"/>
                      <a:pt x="177485" y="1034454"/>
                    </a:cubicBezTo>
                    <a:cubicBezTo>
                      <a:pt x="63844" y="920813"/>
                      <a:pt x="1" y="766682"/>
                      <a:pt x="1" y="605969"/>
                    </a:cubicBezTo>
                    <a:lnTo>
                      <a:pt x="0" y="605969"/>
                    </a:lnTo>
                    <a:close/>
                  </a:path>
                </a:pathLst>
              </a:custGeom>
              <a:scene3d>
                <a:camera prst="orthographicFront"/>
                <a:lightRig rig="flat" dir="t"/>
              </a:scene3d>
              <a:sp3d prstMaterial="plastic">
                <a:bevelT w="120900" h="88900"/>
                <a:bevelB w="88900" h="31750" prst="angle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88914" tIns="188914" rIns="188914" bIns="188914" numCol="1" spcCol="1270" anchor="ctr" anchorCtr="0">
                <a:noAutofit/>
              </a:bodyPr>
              <a:lstStyle/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600" dirty="0"/>
                  <a:t>8</a:t>
                </a:r>
                <a:r>
                  <a:rPr lang="en-US" sz="1600" kern="1200" dirty="0" smtClean="0"/>
                  <a:t> </a:t>
                </a:r>
                <a:r>
                  <a:rPr lang="en-US" sz="1500" kern="1200" dirty="0" smtClean="0"/>
                  <a:t>Pending</a:t>
                </a:r>
                <a:endParaRPr lang="en-US" sz="1500" kern="1200" dirty="0"/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4171256" y="2868751"/>
                <a:ext cx="1817905" cy="1211937"/>
              </a:xfrm>
              <a:custGeom>
                <a:avLst/>
                <a:gdLst>
                  <a:gd name="connsiteX0" fmla="*/ 0 w 1817905"/>
                  <a:gd name="connsiteY0" fmla="*/ 0 h 1211937"/>
                  <a:gd name="connsiteX1" fmla="*/ 1817905 w 1817905"/>
                  <a:gd name="connsiteY1" fmla="*/ 0 h 1211937"/>
                  <a:gd name="connsiteX2" fmla="*/ 1817905 w 1817905"/>
                  <a:gd name="connsiteY2" fmla="*/ 1211937 h 1211937"/>
                  <a:gd name="connsiteX3" fmla="*/ 0 w 1817905"/>
                  <a:gd name="connsiteY3" fmla="*/ 1211937 h 1211937"/>
                  <a:gd name="connsiteX4" fmla="*/ 0 w 1817905"/>
                  <a:gd name="connsiteY4" fmla="*/ 0 h 12119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17905" h="1211937">
                    <a:moveTo>
                      <a:pt x="0" y="0"/>
                    </a:moveTo>
                    <a:lnTo>
                      <a:pt x="1817905" y="0"/>
                    </a:lnTo>
                    <a:lnTo>
                      <a:pt x="1817905" y="1211937"/>
                    </a:lnTo>
                    <a:lnTo>
                      <a:pt x="0" y="1211937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marL="114300" lvl="1" indent="-114300" algn="l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endParaRPr lang="en-US" sz="1300" kern="1200" dirty="0"/>
              </a:p>
              <a:p>
                <a:pPr marL="114300" lvl="1" indent="-114300" algn="l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endParaRPr lang="en-US" sz="1300" kern="1200" dirty="0"/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2100737" y="4648200"/>
                <a:ext cx="1211937" cy="1211937"/>
              </a:xfrm>
              <a:custGeom>
                <a:avLst/>
                <a:gdLst>
                  <a:gd name="connsiteX0" fmla="*/ 0 w 1211937"/>
                  <a:gd name="connsiteY0" fmla="*/ 605969 h 1211937"/>
                  <a:gd name="connsiteX1" fmla="*/ 177485 w 1211937"/>
                  <a:gd name="connsiteY1" fmla="*/ 177484 h 1211937"/>
                  <a:gd name="connsiteX2" fmla="*/ 605970 w 1211937"/>
                  <a:gd name="connsiteY2" fmla="*/ 0 h 1211937"/>
                  <a:gd name="connsiteX3" fmla="*/ 1034455 w 1211937"/>
                  <a:gd name="connsiteY3" fmla="*/ 177485 h 1211937"/>
                  <a:gd name="connsiteX4" fmla="*/ 1211939 w 1211937"/>
                  <a:gd name="connsiteY4" fmla="*/ 605970 h 1211937"/>
                  <a:gd name="connsiteX5" fmla="*/ 1034455 w 1211937"/>
                  <a:gd name="connsiteY5" fmla="*/ 1034455 h 1211937"/>
                  <a:gd name="connsiteX6" fmla="*/ 605970 w 1211937"/>
                  <a:gd name="connsiteY6" fmla="*/ 1211939 h 1211937"/>
                  <a:gd name="connsiteX7" fmla="*/ 177485 w 1211937"/>
                  <a:gd name="connsiteY7" fmla="*/ 1034454 h 1211937"/>
                  <a:gd name="connsiteX8" fmla="*/ 1 w 1211937"/>
                  <a:gd name="connsiteY8" fmla="*/ 605969 h 1211937"/>
                  <a:gd name="connsiteX9" fmla="*/ 0 w 1211937"/>
                  <a:gd name="connsiteY9" fmla="*/ 605969 h 12119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11937" h="1211937">
                    <a:moveTo>
                      <a:pt x="0" y="605969"/>
                    </a:moveTo>
                    <a:cubicBezTo>
                      <a:pt x="0" y="445256"/>
                      <a:pt x="63843" y="291125"/>
                      <a:pt x="177485" y="177484"/>
                    </a:cubicBezTo>
                    <a:cubicBezTo>
                      <a:pt x="291126" y="63843"/>
                      <a:pt x="445257" y="0"/>
                      <a:pt x="605970" y="0"/>
                    </a:cubicBezTo>
                    <a:cubicBezTo>
                      <a:pt x="766683" y="0"/>
                      <a:pt x="920814" y="63843"/>
                      <a:pt x="1034455" y="177485"/>
                    </a:cubicBezTo>
                    <a:cubicBezTo>
                      <a:pt x="1148096" y="291126"/>
                      <a:pt x="1211939" y="445257"/>
                      <a:pt x="1211939" y="605970"/>
                    </a:cubicBezTo>
                    <a:cubicBezTo>
                      <a:pt x="1211939" y="766683"/>
                      <a:pt x="1148096" y="920814"/>
                      <a:pt x="1034455" y="1034455"/>
                    </a:cubicBezTo>
                    <a:cubicBezTo>
                      <a:pt x="920814" y="1148096"/>
                      <a:pt x="766683" y="1211939"/>
                      <a:pt x="605970" y="1211939"/>
                    </a:cubicBezTo>
                    <a:cubicBezTo>
                      <a:pt x="445257" y="1211939"/>
                      <a:pt x="291126" y="1148096"/>
                      <a:pt x="177485" y="1034454"/>
                    </a:cubicBezTo>
                    <a:cubicBezTo>
                      <a:pt x="63844" y="920813"/>
                      <a:pt x="1" y="766682"/>
                      <a:pt x="1" y="605969"/>
                    </a:cubicBezTo>
                    <a:lnTo>
                      <a:pt x="0" y="605969"/>
                    </a:lnTo>
                    <a:close/>
                  </a:path>
                </a:pathLst>
              </a:custGeom>
              <a:scene3d>
                <a:camera prst="orthographicFront"/>
                <a:lightRig rig="flat" dir="t"/>
              </a:scene3d>
              <a:sp3d prstMaterial="plastic">
                <a:bevelT w="120900" h="88900"/>
                <a:bevelB w="88900" h="31750" prst="angle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88914" tIns="188914" rIns="188914" bIns="188914" numCol="1" spcCol="1270" anchor="ctr" anchorCtr="0">
                <a:noAutofit/>
              </a:bodyPr>
              <a:lstStyle/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400" dirty="0" smtClean="0"/>
                  <a:t>13</a:t>
                </a:r>
                <a:r>
                  <a:rPr lang="en-US" sz="1800" kern="1200" dirty="0" smtClean="0"/>
                  <a:t> </a:t>
                </a:r>
                <a:r>
                  <a:rPr lang="en-US" sz="1600" kern="1200" dirty="0" smtClean="0"/>
                  <a:t>Denied</a:t>
                </a:r>
                <a:endParaRPr lang="en-US" sz="1600" kern="1200" dirty="0"/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3770396" y="4364780"/>
                <a:ext cx="1817905" cy="1211937"/>
              </a:xfrm>
              <a:custGeom>
                <a:avLst/>
                <a:gdLst>
                  <a:gd name="connsiteX0" fmla="*/ 0 w 1817905"/>
                  <a:gd name="connsiteY0" fmla="*/ 0 h 1211937"/>
                  <a:gd name="connsiteX1" fmla="*/ 1817905 w 1817905"/>
                  <a:gd name="connsiteY1" fmla="*/ 0 h 1211937"/>
                  <a:gd name="connsiteX2" fmla="*/ 1817905 w 1817905"/>
                  <a:gd name="connsiteY2" fmla="*/ 1211937 h 1211937"/>
                  <a:gd name="connsiteX3" fmla="*/ 0 w 1817905"/>
                  <a:gd name="connsiteY3" fmla="*/ 1211937 h 1211937"/>
                  <a:gd name="connsiteX4" fmla="*/ 0 w 1817905"/>
                  <a:gd name="connsiteY4" fmla="*/ 0 h 12119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17905" h="1211937">
                    <a:moveTo>
                      <a:pt x="0" y="0"/>
                    </a:moveTo>
                    <a:lnTo>
                      <a:pt x="1817905" y="0"/>
                    </a:lnTo>
                    <a:lnTo>
                      <a:pt x="1817905" y="1211937"/>
                    </a:lnTo>
                    <a:lnTo>
                      <a:pt x="0" y="1211937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marL="114300" lvl="1" indent="-114300" algn="l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endParaRPr lang="en-US" sz="1300" kern="1200" dirty="0"/>
              </a:p>
              <a:p>
                <a:pPr marL="114300" lvl="1" indent="-114300" algn="l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endParaRPr lang="en-US" sz="1300" kern="1200" dirty="0"/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457200" y="2743200"/>
              <a:ext cx="13716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bg1"/>
                  </a:solidFill>
                </a:rPr>
                <a:t>91</a:t>
              </a:r>
            </a:p>
            <a:p>
              <a:pPr algn="ctr"/>
              <a:r>
                <a:rPr lang="en-US" sz="1400" b="1" dirty="0" smtClean="0">
                  <a:solidFill>
                    <a:schemeClr val="bg1"/>
                  </a:solidFill>
                </a:rPr>
                <a:t>Applications Received</a:t>
              </a:r>
              <a:endParaRPr lang="en-US" sz="1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4541520" y="3632653"/>
            <a:ext cx="4221480" cy="2903787"/>
            <a:chOff x="4503420" y="3176549"/>
            <a:chExt cx="4221480" cy="2903787"/>
          </a:xfrm>
        </p:grpSpPr>
        <p:sp>
          <p:nvSpPr>
            <p:cNvPr id="34" name="Freeform 33"/>
            <p:cNvSpPr/>
            <p:nvPr/>
          </p:nvSpPr>
          <p:spPr>
            <a:xfrm>
              <a:off x="7200900" y="3176549"/>
              <a:ext cx="1524000" cy="1148729"/>
            </a:xfrm>
            <a:custGeom>
              <a:avLst/>
              <a:gdLst>
                <a:gd name="connsiteX0" fmla="*/ 0 w 1129158"/>
                <a:gd name="connsiteY0" fmla="*/ 564579 h 1129158"/>
                <a:gd name="connsiteX1" fmla="*/ 165362 w 1129158"/>
                <a:gd name="connsiteY1" fmla="*/ 165361 h 1129158"/>
                <a:gd name="connsiteX2" fmla="*/ 564580 w 1129158"/>
                <a:gd name="connsiteY2" fmla="*/ 0 h 1129158"/>
                <a:gd name="connsiteX3" fmla="*/ 963798 w 1129158"/>
                <a:gd name="connsiteY3" fmla="*/ 165362 h 1129158"/>
                <a:gd name="connsiteX4" fmla="*/ 1129159 w 1129158"/>
                <a:gd name="connsiteY4" fmla="*/ 564580 h 1129158"/>
                <a:gd name="connsiteX5" fmla="*/ 963798 w 1129158"/>
                <a:gd name="connsiteY5" fmla="*/ 963798 h 1129158"/>
                <a:gd name="connsiteX6" fmla="*/ 564580 w 1129158"/>
                <a:gd name="connsiteY6" fmla="*/ 1129159 h 1129158"/>
                <a:gd name="connsiteX7" fmla="*/ 165362 w 1129158"/>
                <a:gd name="connsiteY7" fmla="*/ 963797 h 1129158"/>
                <a:gd name="connsiteX8" fmla="*/ 1 w 1129158"/>
                <a:gd name="connsiteY8" fmla="*/ 564579 h 1129158"/>
                <a:gd name="connsiteX9" fmla="*/ 0 w 1129158"/>
                <a:gd name="connsiteY9" fmla="*/ 564579 h 1129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29158" h="1129158">
                  <a:moveTo>
                    <a:pt x="0" y="564579"/>
                  </a:moveTo>
                  <a:cubicBezTo>
                    <a:pt x="0" y="414843"/>
                    <a:pt x="59483" y="271240"/>
                    <a:pt x="165362" y="165361"/>
                  </a:cubicBezTo>
                  <a:cubicBezTo>
                    <a:pt x="271241" y="59482"/>
                    <a:pt x="414844" y="0"/>
                    <a:pt x="564580" y="0"/>
                  </a:cubicBezTo>
                  <a:cubicBezTo>
                    <a:pt x="714316" y="0"/>
                    <a:pt x="857919" y="59483"/>
                    <a:pt x="963798" y="165362"/>
                  </a:cubicBezTo>
                  <a:cubicBezTo>
                    <a:pt x="1069677" y="271241"/>
                    <a:pt x="1129159" y="414844"/>
                    <a:pt x="1129159" y="564580"/>
                  </a:cubicBezTo>
                  <a:cubicBezTo>
                    <a:pt x="1129159" y="714316"/>
                    <a:pt x="1069677" y="857919"/>
                    <a:pt x="963798" y="963798"/>
                  </a:cubicBezTo>
                  <a:cubicBezTo>
                    <a:pt x="857919" y="1069677"/>
                    <a:pt x="714316" y="1129159"/>
                    <a:pt x="564580" y="1129159"/>
                  </a:cubicBezTo>
                  <a:cubicBezTo>
                    <a:pt x="414844" y="1129159"/>
                    <a:pt x="271241" y="1069677"/>
                    <a:pt x="165362" y="963797"/>
                  </a:cubicBezTo>
                  <a:cubicBezTo>
                    <a:pt x="59483" y="857918"/>
                    <a:pt x="1" y="714315"/>
                    <a:pt x="1" y="564579"/>
                  </a:cubicBezTo>
                  <a:lnTo>
                    <a:pt x="0" y="564579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1871" tIns="181871" rIns="181871" bIns="181871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 dirty="0" smtClean="0"/>
                <a:t>4</a:t>
              </a:r>
              <a:r>
                <a:rPr lang="en-US" sz="1400" b="1" kern="1200" dirty="0" smtClean="0"/>
                <a:t>,332 Adult Participants</a:t>
              </a:r>
              <a:endParaRPr lang="en-US" sz="1400" b="1" kern="1200" dirty="0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7578294" y="4287306"/>
              <a:ext cx="654912" cy="543508"/>
            </a:xfrm>
            <a:custGeom>
              <a:avLst/>
              <a:gdLst>
                <a:gd name="connsiteX0" fmla="*/ 86809 w 654912"/>
                <a:gd name="connsiteY0" fmla="*/ 250438 h 654912"/>
                <a:gd name="connsiteX1" fmla="*/ 250438 w 654912"/>
                <a:gd name="connsiteY1" fmla="*/ 250438 h 654912"/>
                <a:gd name="connsiteX2" fmla="*/ 250438 w 654912"/>
                <a:gd name="connsiteY2" fmla="*/ 86809 h 654912"/>
                <a:gd name="connsiteX3" fmla="*/ 404474 w 654912"/>
                <a:gd name="connsiteY3" fmla="*/ 86809 h 654912"/>
                <a:gd name="connsiteX4" fmla="*/ 404474 w 654912"/>
                <a:gd name="connsiteY4" fmla="*/ 250438 h 654912"/>
                <a:gd name="connsiteX5" fmla="*/ 568103 w 654912"/>
                <a:gd name="connsiteY5" fmla="*/ 250438 h 654912"/>
                <a:gd name="connsiteX6" fmla="*/ 568103 w 654912"/>
                <a:gd name="connsiteY6" fmla="*/ 404474 h 654912"/>
                <a:gd name="connsiteX7" fmla="*/ 404474 w 654912"/>
                <a:gd name="connsiteY7" fmla="*/ 404474 h 654912"/>
                <a:gd name="connsiteX8" fmla="*/ 404474 w 654912"/>
                <a:gd name="connsiteY8" fmla="*/ 568103 h 654912"/>
                <a:gd name="connsiteX9" fmla="*/ 250438 w 654912"/>
                <a:gd name="connsiteY9" fmla="*/ 568103 h 654912"/>
                <a:gd name="connsiteX10" fmla="*/ 250438 w 654912"/>
                <a:gd name="connsiteY10" fmla="*/ 404474 h 654912"/>
                <a:gd name="connsiteX11" fmla="*/ 86809 w 654912"/>
                <a:gd name="connsiteY11" fmla="*/ 404474 h 654912"/>
                <a:gd name="connsiteX12" fmla="*/ 86809 w 654912"/>
                <a:gd name="connsiteY12" fmla="*/ 250438 h 654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54912" h="654912">
                  <a:moveTo>
                    <a:pt x="86809" y="250438"/>
                  </a:moveTo>
                  <a:lnTo>
                    <a:pt x="250438" y="250438"/>
                  </a:lnTo>
                  <a:lnTo>
                    <a:pt x="250438" y="86809"/>
                  </a:lnTo>
                  <a:lnTo>
                    <a:pt x="404474" y="86809"/>
                  </a:lnTo>
                  <a:lnTo>
                    <a:pt x="404474" y="250438"/>
                  </a:lnTo>
                  <a:lnTo>
                    <a:pt x="568103" y="250438"/>
                  </a:lnTo>
                  <a:lnTo>
                    <a:pt x="568103" y="404474"/>
                  </a:lnTo>
                  <a:lnTo>
                    <a:pt x="404474" y="404474"/>
                  </a:lnTo>
                  <a:lnTo>
                    <a:pt x="404474" y="568103"/>
                  </a:lnTo>
                  <a:lnTo>
                    <a:pt x="250438" y="568103"/>
                  </a:lnTo>
                  <a:lnTo>
                    <a:pt x="250438" y="404474"/>
                  </a:lnTo>
                  <a:lnTo>
                    <a:pt x="86809" y="404474"/>
                  </a:lnTo>
                  <a:lnTo>
                    <a:pt x="86809" y="250438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6809" tIns="250438" rIns="86809" bIns="250438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000" kern="1200" dirty="0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7200900" y="4861528"/>
              <a:ext cx="1447800" cy="1159367"/>
            </a:xfrm>
            <a:custGeom>
              <a:avLst/>
              <a:gdLst>
                <a:gd name="connsiteX0" fmla="*/ 0 w 1129158"/>
                <a:gd name="connsiteY0" fmla="*/ 564579 h 1129158"/>
                <a:gd name="connsiteX1" fmla="*/ 165362 w 1129158"/>
                <a:gd name="connsiteY1" fmla="*/ 165361 h 1129158"/>
                <a:gd name="connsiteX2" fmla="*/ 564580 w 1129158"/>
                <a:gd name="connsiteY2" fmla="*/ 0 h 1129158"/>
                <a:gd name="connsiteX3" fmla="*/ 963798 w 1129158"/>
                <a:gd name="connsiteY3" fmla="*/ 165362 h 1129158"/>
                <a:gd name="connsiteX4" fmla="*/ 1129159 w 1129158"/>
                <a:gd name="connsiteY4" fmla="*/ 564580 h 1129158"/>
                <a:gd name="connsiteX5" fmla="*/ 963798 w 1129158"/>
                <a:gd name="connsiteY5" fmla="*/ 963798 h 1129158"/>
                <a:gd name="connsiteX6" fmla="*/ 564580 w 1129158"/>
                <a:gd name="connsiteY6" fmla="*/ 1129159 h 1129158"/>
                <a:gd name="connsiteX7" fmla="*/ 165362 w 1129158"/>
                <a:gd name="connsiteY7" fmla="*/ 963797 h 1129158"/>
                <a:gd name="connsiteX8" fmla="*/ 1 w 1129158"/>
                <a:gd name="connsiteY8" fmla="*/ 564579 h 1129158"/>
                <a:gd name="connsiteX9" fmla="*/ 0 w 1129158"/>
                <a:gd name="connsiteY9" fmla="*/ 564579 h 1129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29158" h="1129158">
                  <a:moveTo>
                    <a:pt x="0" y="564579"/>
                  </a:moveTo>
                  <a:cubicBezTo>
                    <a:pt x="0" y="414843"/>
                    <a:pt x="59483" y="271240"/>
                    <a:pt x="165362" y="165361"/>
                  </a:cubicBezTo>
                  <a:cubicBezTo>
                    <a:pt x="271241" y="59482"/>
                    <a:pt x="414844" y="0"/>
                    <a:pt x="564580" y="0"/>
                  </a:cubicBezTo>
                  <a:cubicBezTo>
                    <a:pt x="714316" y="0"/>
                    <a:pt x="857919" y="59483"/>
                    <a:pt x="963798" y="165362"/>
                  </a:cubicBezTo>
                  <a:cubicBezTo>
                    <a:pt x="1069677" y="271241"/>
                    <a:pt x="1129159" y="414844"/>
                    <a:pt x="1129159" y="564580"/>
                  </a:cubicBezTo>
                  <a:cubicBezTo>
                    <a:pt x="1129159" y="714316"/>
                    <a:pt x="1069677" y="857919"/>
                    <a:pt x="963798" y="963798"/>
                  </a:cubicBezTo>
                  <a:cubicBezTo>
                    <a:pt x="857919" y="1069677"/>
                    <a:pt x="714316" y="1129159"/>
                    <a:pt x="564580" y="1129159"/>
                  </a:cubicBezTo>
                  <a:cubicBezTo>
                    <a:pt x="414844" y="1129159"/>
                    <a:pt x="271241" y="1069677"/>
                    <a:pt x="165362" y="963797"/>
                  </a:cubicBezTo>
                  <a:cubicBezTo>
                    <a:pt x="59483" y="857918"/>
                    <a:pt x="1" y="714315"/>
                    <a:pt x="1" y="564579"/>
                  </a:cubicBezTo>
                  <a:lnTo>
                    <a:pt x="0" y="564579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0601" tIns="180601" rIns="180601" bIns="180601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 dirty="0" smtClean="0"/>
                <a:t>367 </a:t>
              </a:r>
              <a:r>
                <a:rPr lang="en-US" sz="1400" b="1" kern="1200" dirty="0" smtClean="0"/>
                <a:t>Youth Participants</a:t>
              </a:r>
              <a:endParaRPr lang="en-US" sz="1400" b="1" kern="1200" dirty="0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4503420" y="3822019"/>
              <a:ext cx="2258317" cy="2258317"/>
            </a:xfrm>
            <a:custGeom>
              <a:avLst/>
              <a:gdLst>
                <a:gd name="connsiteX0" fmla="*/ 0 w 2258317"/>
                <a:gd name="connsiteY0" fmla="*/ 1129159 h 2258317"/>
                <a:gd name="connsiteX1" fmla="*/ 330724 w 2258317"/>
                <a:gd name="connsiteY1" fmla="*/ 330723 h 2258317"/>
                <a:gd name="connsiteX2" fmla="*/ 1129161 w 2258317"/>
                <a:gd name="connsiteY2" fmla="*/ 1 h 2258317"/>
                <a:gd name="connsiteX3" fmla="*/ 1927597 w 2258317"/>
                <a:gd name="connsiteY3" fmla="*/ 330725 h 2258317"/>
                <a:gd name="connsiteX4" fmla="*/ 2258319 w 2258317"/>
                <a:gd name="connsiteY4" fmla="*/ 1129162 h 2258317"/>
                <a:gd name="connsiteX5" fmla="*/ 1927596 w 2258317"/>
                <a:gd name="connsiteY5" fmla="*/ 1927598 h 2258317"/>
                <a:gd name="connsiteX6" fmla="*/ 1129160 w 2258317"/>
                <a:gd name="connsiteY6" fmla="*/ 2258321 h 2258317"/>
                <a:gd name="connsiteX7" fmla="*/ 330724 w 2258317"/>
                <a:gd name="connsiteY7" fmla="*/ 1927597 h 2258317"/>
                <a:gd name="connsiteX8" fmla="*/ 2 w 2258317"/>
                <a:gd name="connsiteY8" fmla="*/ 1129160 h 2258317"/>
                <a:gd name="connsiteX9" fmla="*/ 0 w 2258317"/>
                <a:gd name="connsiteY9" fmla="*/ 1129159 h 22583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58317" h="2258317">
                  <a:moveTo>
                    <a:pt x="0" y="1129159"/>
                  </a:moveTo>
                  <a:cubicBezTo>
                    <a:pt x="0" y="829687"/>
                    <a:pt x="118965" y="542481"/>
                    <a:pt x="330724" y="330723"/>
                  </a:cubicBezTo>
                  <a:cubicBezTo>
                    <a:pt x="542483" y="118965"/>
                    <a:pt x="829689" y="1"/>
                    <a:pt x="1129161" y="1"/>
                  </a:cubicBezTo>
                  <a:cubicBezTo>
                    <a:pt x="1428633" y="1"/>
                    <a:pt x="1715839" y="118966"/>
                    <a:pt x="1927597" y="330725"/>
                  </a:cubicBezTo>
                  <a:cubicBezTo>
                    <a:pt x="2139355" y="542484"/>
                    <a:pt x="2258319" y="829690"/>
                    <a:pt x="2258319" y="1129162"/>
                  </a:cubicBezTo>
                  <a:cubicBezTo>
                    <a:pt x="2258319" y="1428634"/>
                    <a:pt x="2139354" y="1715840"/>
                    <a:pt x="1927596" y="1927598"/>
                  </a:cubicBezTo>
                  <a:cubicBezTo>
                    <a:pt x="1715837" y="2139356"/>
                    <a:pt x="1428631" y="2258321"/>
                    <a:pt x="1129160" y="2258321"/>
                  </a:cubicBezTo>
                  <a:cubicBezTo>
                    <a:pt x="829688" y="2258321"/>
                    <a:pt x="542482" y="2139356"/>
                    <a:pt x="330724" y="1927597"/>
                  </a:cubicBezTo>
                  <a:cubicBezTo>
                    <a:pt x="118966" y="1715838"/>
                    <a:pt x="1" y="1428632"/>
                    <a:pt x="2" y="1129160"/>
                  </a:cubicBezTo>
                  <a:cubicBezTo>
                    <a:pt x="1" y="1129160"/>
                    <a:pt x="1" y="1129159"/>
                    <a:pt x="0" y="1129159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2473" tIns="362473" rIns="362473" bIns="362473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 smtClean="0"/>
                <a:t>4</a:t>
              </a:r>
              <a:r>
                <a:rPr lang="en-US" sz="2000" kern="1200" dirty="0" smtClean="0"/>
                <a:t>,708 Total Participants</a:t>
              </a:r>
              <a:endParaRPr lang="en-US" sz="2000" kern="1200" dirty="0"/>
            </a:p>
          </p:txBody>
        </p:sp>
      </p:grpSp>
      <p:sp>
        <p:nvSpPr>
          <p:cNvPr id="43" name="Chevron 42"/>
          <p:cNvSpPr/>
          <p:nvPr/>
        </p:nvSpPr>
        <p:spPr>
          <a:xfrm rot="5400000">
            <a:off x="5562278" y="3585548"/>
            <a:ext cx="228600" cy="304800"/>
          </a:xfrm>
          <a:prstGeom prst="chevron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4" name="Chevron 43"/>
          <p:cNvSpPr/>
          <p:nvPr/>
        </p:nvSpPr>
        <p:spPr>
          <a:xfrm rot="5400000">
            <a:off x="5538364" y="3940317"/>
            <a:ext cx="228600" cy="304800"/>
          </a:xfrm>
          <a:prstGeom prst="chevron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Equal 44"/>
          <p:cNvSpPr/>
          <p:nvPr/>
        </p:nvSpPr>
        <p:spPr>
          <a:xfrm>
            <a:off x="6842760" y="4936633"/>
            <a:ext cx="609600" cy="381000"/>
          </a:xfrm>
          <a:prstGeom prst="mathEqual">
            <a:avLst/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6809" tIns="250438" rIns="86809" bIns="250438" numCol="1" spcCol="1270" anchor="ctr" anchorCtr="0">
            <a:no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84770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Additional Information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sz="2400" dirty="0" smtClean="0"/>
          </a:p>
          <a:p>
            <a:pPr lvl="1"/>
            <a:endParaRPr lang="en-US" sz="2400" dirty="0"/>
          </a:p>
          <a:p>
            <a:pPr lvl="1"/>
            <a:endParaRPr lang="en-US" sz="2400" dirty="0" smtClean="0"/>
          </a:p>
          <a:p>
            <a:pPr marL="457200" lvl="1" indent="0">
              <a:buNone/>
            </a:pPr>
            <a:r>
              <a:rPr lang="en-US" sz="2400" dirty="0"/>
              <a:t>http://dhmh.maryland.gov/bhd/sitepages/health%20homes.aspx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F5E4EA-9A04-4BFA-BFA3-4904804D829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966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914400"/>
          </a:xfrm>
        </p:spPr>
        <p:txBody>
          <a:bodyPr/>
          <a:lstStyle/>
          <a:p>
            <a:pPr eaLnBrk="1" hangingPunct="1"/>
            <a:r>
              <a:rPr lang="en-US" sz="4400" dirty="0" smtClean="0">
                <a:latin typeface="Times New Roman" pitchFamily="18" charset="0"/>
              </a:rPr>
              <a:t>Outline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534400" cy="4495800"/>
          </a:xfrm>
        </p:spPr>
        <p:txBody>
          <a:bodyPr/>
          <a:lstStyle/>
          <a:p>
            <a:pPr marL="812800" lvl="1" indent="-812800"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</a:rPr>
              <a:t>Program Background</a:t>
            </a:r>
          </a:p>
          <a:p>
            <a:pPr marL="812800" lvl="1" indent="-812800"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</a:rPr>
              <a:t>Health Home Objectives</a:t>
            </a:r>
          </a:p>
          <a:p>
            <a:pPr marL="812800" indent="-812800"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</a:rPr>
              <a:t>Health Home Criteria</a:t>
            </a:r>
          </a:p>
          <a:p>
            <a:pPr marL="1212850" lvl="1" indent="-812800" eaLnBrk="1" hangingPunct="1">
              <a:spcBef>
                <a:spcPts val="600"/>
              </a:spcBef>
            </a:pPr>
            <a:r>
              <a:rPr lang="en-US" sz="2200" dirty="0" smtClean="0">
                <a:latin typeface="Times New Roman" pitchFamily="18" charset="0"/>
              </a:rPr>
              <a:t>Participant Eligibility</a:t>
            </a:r>
          </a:p>
          <a:p>
            <a:pPr marL="1212850" lvl="1" indent="-812800" eaLnBrk="1" hangingPunct="1">
              <a:spcBef>
                <a:spcPts val="600"/>
              </a:spcBef>
            </a:pPr>
            <a:r>
              <a:rPr lang="en-US" sz="2200" dirty="0" smtClean="0">
                <a:latin typeface="Times New Roman" pitchFamily="18" charset="0"/>
              </a:rPr>
              <a:t>Health Home Services</a:t>
            </a:r>
          </a:p>
          <a:p>
            <a:pPr marL="1212850" lvl="1" indent="-812800" eaLnBrk="1" hangingPunct="1">
              <a:spcBef>
                <a:spcPts val="600"/>
              </a:spcBef>
            </a:pPr>
            <a:r>
              <a:rPr lang="en-US" sz="2200" dirty="0" smtClean="0">
                <a:latin typeface="Times New Roman" pitchFamily="18" charset="0"/>
              </a:rPr>
              <a:t>Provider Qualifications</a:t>
            </a:r>
          </a:p>
          <a:p>
            <a:pPr marL="1212850" lvl="1" indent="-812800" eaLnBrk="1" hangingPunct="1">
              <a:spcBef>
                <a:spcPts val="600"/>
              </a:spcBef>
            </a:pPr>
            <a:r>
              <a:rPr lang="en-US" sz="2200" dirty="0" smtClean="0">
                <a:latin typeface="Times New Roman" pitchFamily="18" charset="0"/>
              </a:rPr>
              <a:t>HIT Linkages</a:t>
            </a:r>
          </a:p>
          <a:p>
            <a:pPr marL="1212850" lvl="1" indent="-812800" eaLnBrk="1" hangingPunct="1">
              <a:spcBef>
                <a:spcPts val="600"/>
              </a:spcBef>
            </a:pPr>
            <a:r>
              <a:rPr lang="en-US" sz="2200" dirty="0" smtClean="0">
                <a:latin typeface="Times New Roman" pitchFamily="18" charset="0"/>
              </a:rPr>
              <a:t>Payment Methodology</a:t>
            </a:r>
          </a:p>
          <a:p>
            <a:pPr marL="1212850" lvl="1" indent="-812800" eaLnBrk="1" hangingPunct="1">
              <a:spcBef>
                <a:spcPts val="600"/>
              </a:spcBef>
            </a:pPr>
            <a:r>
              <a:rPr lang="en-US" sz="2200" dirty="0" smtClean="0">
                <a:latin typeface="Times New Roman" pitchFamily="18" charset="0"/>
              </a:rPr>
              <a:t>Evaluation</a:t>
            </a:r>
          </a:p>
          <a:p>
            <a:pPr marL="812800" indent="-812800" eaLnBrk="1" hangingPunct="1">
              <a:spcBef>
                <a:spcPts val="600"/>
              </a:spcBef>
            </a:pPr>
            <a:r>
              <a:rPr lang="en-US" sz="2800" dirty="0" smtClean="0">
                <a:latin typeface="Times New Roman" pitchFamily="18" charset="0"/>
              </a:rPr>
              <a:t>Update</a:t>
            </a:r>
          </a:p>
          <a:p>
            <a:pPr marL="812800" indent="-812800" eaLnBrk="1" hangingPunct="1">
              <a:spcBef>
                <a:spcPts val="600"/>
              </a:spcBef>
            </a:pPr>
            <a:endParaRPr lang="en-US" sz="2800" dirty="0" smtClean="0">
              <a:latin typeface="Times New Roman" pitchFamily="18" charset="0"/>
            </a:endParaRPr>
          </a:p>
          <a:p>
            <a:pPr marL="812800" indent="-812800" eaLnBrk="1" hangingPunct="1">
              <a:buNone/>
            </a:pPr>
            <a:endParaRPr lang="en-US" sz="3200" dirty="0" smtClean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F5E4EA-9A04-4BFA-BFA3-4904804D829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Background- Health Homes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Medical Homes- evolving concept since 1967</a:t>
            </a:r>
          </a:p>
          <a:p>
            <a:pPr lvl="0"/>
            <a:r>
              <a:rPr lang="en-US" dirty="0" smtClean="0"/>
              <a:t>2009 SAMHSA  Primary Care and Behavioral Health Care Integration (PBHCI) program</a:t>
            </a:r>
          </a:p>
          <a:p>
            <a:pPr lvl="0"/>
            <a:r>
              <a:rPr lang="en-US" dirty="0" smtClean="0"/>
              <a:t>Affordable Care Act, Section 2703- Health Homes for enrollees with SPMI or multiple chronic conditions</a:t>
            </a:r>
          </a:p>
          <a:p>
            <a:pPr lvl="1"/>
            <a:r>
              <a:rPr lang="en-US" dirty="0" smtClean="0"/>
              <a:t>90%FMAP for 8 quarters</a:t>
            </a:r>
          </a:p>
          <a:p>
            <a:pPr lvl="0"/>
            <a:r>
              <a:rPr lang="en-US" dirty="0" smtClean="0"/>
              <a:t>Behavioral Health Integration effort in Maryland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F5E4EA-9A04-4BFA-BFA3-4904804D829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Background- Target Population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03437"/>
            <a:ext cx="8686800" cy="3916363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/>
              <a:t>Increased risk of physical health problems among those with mental illness &amp; substance use disorders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Life expectancy of 56 years among the mentally ill, vs. US average of 78 years*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Complexity of multiple providers &amp; needs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Lifestyle and social determinants of health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Access to care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>
              <a:buNone/>
            </a:pPr>
            <a:r>
              <a:rPr lang="en-US" sz="900" i="1" dirty="0" smtClean="0"/>
              <a:t>*</a:t>
            </a:r>
            <a:r>
              <a:rPr lang="en-US" sz="900" dirty="0" smtClean="0"/>
              <a:t>  Heron MP, </a:t>
            </a:r>
            <a:r>
              <a:rPr lang="en-US" sz="900" dirty="0" err="1" smtClean="0"/>
              <a:t>Hoyert</a:t>
            </a:r>
            <a:r>
              <a:rPr lang="en-US" sz="900" dirty="0" smtClean="0"/>
              <a:t> DL, Murphy SL, </a:t>
            </a:r>
            <a:r>
              <a:rPr lang="en-US" sz="900" dirty="0" err="1" smtClean="0"/>
              <a:t>Xu</a:t>
            </a:r>
            <a:r>
              <a:rPr lang="en-US" sz="900" dirty="0" smtClean="0"/>
              <a:t> JQ, </a:t>
            </a:r>
            <a:r>
              <a:rPr lang="en-US" sz="900" dirty="0" err="1" smtClean="0"/>
              <a:t>Kochanek</a:t>
            </a:r>
            <a:r>
              <a:rPr lang="en-US" sz="900" dirty="0" smtClean="0"/>
              <a:t> KD, </a:t>
            </a:r>
            <a:r>
              <a:rPr lang="en-US" sz="900" dirty="0" err="1" smtClean="0"/>
              <a:t>Tejada</a:t>
            </a:r>
            <a:r>
              <a:rPr lang="en-US" sz="900" dirty="0" smtClean="0"/>
              <a:t>-Vera B. Deaths: Final data for 2006. National vital statistics reports; </a:t>
            </a:r>
            <a:r>
              <a:rPr lang="en-US" sz="900" dirty="0" err="1" smtClean="0"/>
              <a:t>vol</a:t>
            </a:r>
            <a:r>
              <a:rPr lang="en-US" sz="900" dirty="0" smtClean="0"/>
              <a:t> 57 no 14. Hyattsville, MD: National Center for Health Statistics. 2009.</a:t>
            </a:r>
            <a:endParaRPr lang="en-US" sz="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F5E4EA-9A04-4BFA-BFA3-4904804D829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Home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419600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Health Homes aim to:</a:t>
            </a:r>
          </a:p>
          <a:p>
            <a:r>
              <a:rPr lang="en-US" sz="2400" dirty="0" smtClean="0"/>
              <a:t>Further integration of behavioral and somatic care through improved care coordination;</a:t>
            </a:r>
          </a:p>
          <a:p>
            <a:r>
              <a:rPr lang="en-US" sz="2400" dirty="0" smtClean="0"/>
              <a:t>Improve patient outcomes, experience of care, and health care costs among individuals with chronic conditions; and</a:t>
            </a:r>
          </a:p>
          <a:p>
            <a:r>
              <a:rPr lang="en-US" sz="2400" dirty="0" smtClean="0"/>
              <a:t>Enable Health Homes to act as locus of coordination for SPMI, SED and OTP populations through provision of additional care coordination services.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F5E4EA-9A04-4BFA-BFA3-4904804D829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Participant Eligibility Criteria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The individual has been diagnosed with:</a:t>
            </a:r>
          </a:p>
          <a:p>
            <a:pPr lvl="1" eaLnBrk="1" hangingPunct="1"/>
            <a:r>
              <a:rPr lang="en-US" sz="2400" dirty="0" smtClean="0"/>
              <a:t>a serious and persistent mental illness or serious emotional disturbance, in combination with receiving services in a Psychiatric Rehabilitation Program (PRP) or Mobile Treatment (MT) program, </a:t>
            </a:r>
            <a:r>
              <a:rPr lang="en-US" sz="2400" b="1" u="sng" dirty="0" smtClean="0"/>
              <a:t>OR</a:t>
            </a:r>
          </a:p>
          <a:p>
            <a:pPr lvl="1" eaLnBrk="1" hangingPunct="1">
              <a:buNone/>
            </a:pPr>
            <a:endParaRPr lang="en-US" sz="1600" b="1" u="sng" dirty="0" smtClean="0"/>
          </a:p>
          <a:p>
            <a:pPr lvl="1" eaLnBrk="1" hangingPunct="1"/>
            <a:r>
              <a:rPr lang="en-US" sz="2400" dirty="0" smtClean="0"/>
              <a:t>an </a:t>
            </a:r>
            <a:r>
              <a:rPr lang="en-US" sz="2400" dirty="0" err="1" smtClean="0"/>
              <a:t>opioid</a:t>
            </a:r>
            <a:r>
              <a:rPr lang="en-US" sz="2400" dirty="0" smtClean="0"/>
              <a:t> substance use disorder that is being treated with methadone, </a:t>
            </a:r>
            <a:r>
              <a:rPr lang="en-US" sz="2400" b="1" u="sng" dirty="0" smtClean="0"/>
              <a:t>AND</a:t>
            </a:r>
            <a:r>
              <a:rPr lang="en-US" sz="2400" dirty="0" smtClean="0"/>
              <a:t> at risk for an additional chronic condition due to current alcohol, tobacco or substance use, or historical dependence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F5E4EA-9A04-4BFA-BFA3-4904804D829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Health Home Services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609600" y="2209800"/>
            <a:ext cx="7848600" cy="4144963"/>
          </a:xfrm>
        </p:spPr>
        <p:txBody>
          <a:bodyPr/>
          <a:lstStyle/>
          <a:p>
            <a:pPr eaLnBrk="1" hangingPunct="1"/>
            <a:r>
              <a:rPr lang="en-US" sz="2800" dirty="0" smtClean="0"/>
              <a:t>Comprehensive Care Management</a:t>
            </a:r>
          </a:p>
          <a:p>
            <a:pPr eaLnBrk="1" hangingPunct="1"/>
            <a:r>
              <a:rPr lang="en-US" sz="2800" dirty="0" smtClean="0"/>
              <a:t>Care Coordination</a:t>
            </a:r>
          </a:p>
          <a:p>
            <a:pPr eaLnBrk="1" hangingPunct="1"/>
            <a:r>
              <a:rPr lang="en-US" sz="2800" dirty="0" smtClean="0"/>
              <a:t>Health Promotion</a:t>
            </a:r>
          </a:p>
          <a:p>
            <a:pPr eaLnBrk="1" hangingPunct="1"/>
            <a:r>
              <a:rPr lang="en-US" sz="2800" dirty="0" smtClean="0"/>
              <a:t>Comprehensive Transitional Care</a:t>
            </a:r>
          </a:p>
          <a:p>
            <a:pPr eaLnBrk="1" hangingPunct="1"/>
            <a:r>
              <a:rPr lang="en-US" sz="2800" dirty="0" smtClean="0"/>
              <a:t>Individual and Family Support</a:t>
            </a:r>
          </a:p>
          <a:p>
            <a:pPr eaLnBrk="1" hangingPunct="1"/>
            <a:r>
              <a:rPr lang="en-US" sz="2800" dirty="0" smtClean="0"/>
              <a:t>Referral to Community and Social Support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F5E4EA-9A04-4BFA-BFA3-4904804D829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dirty="0" smtClean="0"/>
              <a:t>Provider Qualifications: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Provider Types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F5E4EA-9A04-4BFA-BFA3-4904804D829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2286000"/>
            <a:ext cx="7924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Book Antiqua" pitchFamily="18" charset="0"/>
              </a:rPr>
              <a:t>To become a Health Home, a provider must be licensed as a:</a:t>
            </a:r>
          </a:p>
          <a:p>
            <a:pPr lvl="1">
              <a:buFontTx/>
              <a:buChar char="-"/>
            </a:pPr>
            <a:r>
              <a:rPr lang="en-US" sz="2400" b="0" dirty="0" smtClean="0">
                <a:latin typeface="Book Antiqua" pitchFamily="18" charset="0"/>
              </a:rPr>
              <a:t>Psychiatric Rehabilitation Program,</a:t>
            </a:r>
          </a:p>
          <a:p>
            <a:pPr lvl="1">
              <a:buFontTx/>
              <a:buChar char="-"/>
            </a:pPr>
            <a:r>
              <a:rPr lang="en-US" sz="2400" b="0" dirty="0" smtClean="0">
                <a:latin typeface="Book Antiqua" pitchFamily="18" charset="0"/>
              </a:rPr>
              <a:t>Mobile Treatment Program, or</a:t>
            </a:r>
          </a:p>
          <a:p>
            <a:pPr lvl="1">
              <a:buFontTx/>
              <a:buChar char="-"/>
            </a:pPr>
            <a:r>
              <a:rPr lang="en-US" sz="2400" b="0" dirty="0" err="1" smtClean="0">
                <a:latin typeface="Book Antiqua" pitchFamily="18" charset="0"/>
              </a:rPr>
              <a:t>Opioid</a:t>
            </a:r>
            <a:r>
              <a:rPr lang="en-US" sz="2400" b="0" dirty="0" smtClean="0">
                <a:latin typeface="Book Antiqua" pitchFamily="18" charset="0"/>
              </a:rPr>
              <a:t> Treatment Program.</a:t>
            </a:r>
          </a:p>
          <a:p>
            <a:pPr>
              <a:buFontTx/>
              <a:buChar char="-"/>
            </a:pPr>
            <a:endParaRPr lang="en-US" b="0" dirty="0" smtClean="0">
              <a:latin typeface="Book Antiqua" pitchFamily="18" charset="0"/>
            </a:endParaRPr>
          </a:p>
          <a:p>
            <a:pPr eaLnBrk="1" hangingPunct="1">
              <a:buNone/>
            </a:pPr>
            <a:r>
              <a:rPr lang="en-US" b="0" dirty="0" smtClean="0">
                <a:latin typeface="Book Antiqua" pitchFamily="18" charset="0"/>
              </a:rPr>
              <a:t>Additionally, all providers must:</a:t>
            </a:r>
          </a:p>
          <a:p>
            <a:pPr lvl="1">
              <a:buFontTx/>
              <a:buChar char="-"/>
            </a:pPr>
            <a:r>
              <a:rPr lang="en-US" sz="2400" b="0" dirty="0" smtClean="0">
                <a:latin typeface="Book Antiqua" pitchFamily="18" charset="0"/>
              </a:rPr>
              <a:t>Be an enrolled Maryland Medicaid Provider, and </a:t>
            </a:r>
          </a:p>
          <a:p>
            <a:pPr lvl="1">
              <a:buFontTx/>
              <a:buChar char="-"/>
            </a:pPr>
            <a:r>
              <a:rPr lang="en-US" sz="2400" b="0" dirty="0" smtClean="0">
                <a:latin typeface="Book Antiqua" pitchFamily="18" charset="0"/>
              </a:rPr>
              <a:t>Be accredited by, or pursuing accreditation from, an approved accrediting body (CARF, The Joint Commission)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HIT Linkages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916363"/>
          </a:xfrm>
        </p:spPr>
        <p:txBody>
          <a:bodyPr/>
          <a:lstStyle/>
          <a:p>
            <a:r>
              <a:rPr lang="en-US" sz="2800" dirty="0" err="1" smtClean="0"/>
              <a:t>eMedicaid</a:t>
            </a:r>
            <a:r>
              <a:rPr lang="en-US" sz="2800" dirty="0" smtClean="0"/>
              <a:t> online portal</a:t>
            </a:r>
          </a:p>
          <a:p>
            <a:pPr lvl="1"/>
            <a:r>
              <a:rPr lang="en-US" sz="2400" dirty="0" smtClean="0"/>
              <a:t>Providers submit initial intake and monthly report of Health Home services provided and relevant participant outcomes</a:t>
            </a:r>
          </a:p>
          <a:p>
            <a:pPr lvl="1"/>
            <a:r>
              <a:rPr lang="en-US" sz="2400" dirty="0" smtClean="0"/>
              <a:t>Allows for data entry and review, as well as reports-generating</a:t>
            </a:r>
          </a:p>
          <a:p>
            <a:r>
              <a:rPr lang="en-US" sz="2800" dirty="0" smtClean="0"/>
              <a:t>CRISP real-time notification of hospital encounters, pharmacy data</a:t>
            </a:r>
          </a:p>
          <a:p>
            <a:r>
              <a:rPr lang="en-US" sz="2800" dirty="0" smtClean="0"/>
              <a:t>Provider H</a:t>
            </a:r>
            <a:r>
              <a:rPr lang="en-US" sz="2800" baseline="0" dirty="0" smtClean="0"/>
              <a:t>IT system </a:t>
            </a:r>
            <a:r>
              <a:rPr lang="en-US" sz="2800" dirty="0" smtClean="0"/>
              <a:t>capabilities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F5E4EA-9A04-4BFA-BFA3-4904804D829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HMHTheme">
  <a:themeElements>
    <a:clrScheme name="Default Design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DHMHTheme</Template>
  <TotalTime>2593</TotalTime>
  <Words>675</Words>
  <Application>Microsoft Office PowerPoint</Application>
  <PresentationFormat>On-screen Show (4:3)</PresentationFormat>
  <Paragraphs>127</Paragraphs>
  <Slides>14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Book Antiqua</vt:lpstr>
      <vt:lpstr>Calibri</vt:lpstr>
      <vt:lpstr>Times New Roman</vt:lpstr>
      <vt:lpstr>Wingdings</vt:lpstr>
      <vt:lpstr>DHMHTheme</vt:lpstr>
      <vt:lpstr>Health Homes in Maryland</vt:lpstr>
      <vt:lpstr>Outline</vt:lpstr>
      <vt:lpstr>Background- Health Homes</vt:lpstr>
      <vt:lpstr>Background- Target Population</vt:lpstr>
      <vt:lpstr>Health Home Objectives</vt:lpstr>
      <vt:lpstr>Participant Eligibility Criteria</vt:lpstr>
      <vt:lpstr>Health Home Services</vt:lpstr>
      <vt:lpstr>Provider Qualifications: Provider Types</vt:lpstr>
      <vt:lpstr>HIT Linkages</vt:lpstr>
      <vt:lpstr>Payment Methodology</vt:lpstr>
      <vt:lpstr>Implementation</vt:lpstr>
      <vt:lpstr>Evaluation</vt:lpstr>
      <vt:lpstr>PowerPoint Presentation</vt:lpstr>
      <vt:lpstr>Additional Information</vt:lpstr>
    </vt:vector>
  </TitlesOfParts>
  <Company>DHMH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Molly Marra</dc:creator>
  <cp:lastModifiedBy>Lisa Hadley</cp:lastModifiedBy>
  <cp:revision>277</cp:revision>
  <dcterms:created xsi:type="dcterms:W3CDTF">2012-05-03T14:50:21Z</dcterms:created>
  <dcterms:modified xsi:type="dcterms:W3CDTF">2015-03-16T19:34:38Z</dcterms:modified>
</cp:coreProperties>
</file>