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909" r:id="rId2"/>
    <p:sldMasterId id="2147484956" r:id="rId3"/>
  </p:sldMasterIdLst>
  <p:notesMasterIdLst>
    <p:notesMasterId r:id="rId24"/>
  </p:notesMasterIdLst>
  <p:sldIdLst>
    <p:sldId id="447" r:id="rId4"/>
    <p:sldId id="481" r:id="rId5"/>
    <p:sldId id="489" r:id="rId6"/>
    <p:sldId id="486" r:id="rId7"/>
    <p:sldId id="487" r:id="rId8"/>
    <p:sldId id="463" r:id="rId9"/>
    <p:sldId id="482" r:id="rId10"/>
    <p:sldId id="471" r:id="rId11"/>
    <p:sldId id="483" r:id="rId12"/>
    <p:sldId id="409" r:id="rId13"/>
    <p:sldId id="490" r:id="rId14"/>
    <p:sldId id="484" r:id="rId15"/>
    <p:sldId id="488" r:id="rId16"/>
    <p:sldId id="443" r:id="rId17"/>
    <p:sldId id="444" r:id="rId18"/>
    <p:sldId id="445" r:id="rId19"/>
    <p:sldId id="479" r:id="rId20"/>
    <p:sldId id="491" r:id="rId21"/>
    <p:sldId id="492" r:id="rId22"/>
    <p:sldId id="415" r:id="rId2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A6"/>
    <a:srgbClr val="85B16F"/>
    <a:srgbClr val="C6C753"/>
    <a:srgbClr val="D2D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72" autoAdjust="0"/>
    <p:restoredTop sz="80719" autoAdjust="0"/>
  </p:normalViewPr>
  <p:slideViewPr>
    <p:cSldViewPr>
      <p:cViewPr varScale="1">
        <p:scale>
          <a:sx n="115" d="100"/>
          <a:sy n="11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780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DA3EA2E9-B670-45B4-8243-89DD03FFA8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5189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4BF8B02A-97B3-432C-BCEB-D53580CEA97B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6D517477-83A3-4C22-8AD0-0C5F24325664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solidFill>
                <a:srgbClr val="FF0000"/>
              </a:solidFill>
              <a:latin typeface="Arial" pitchFamily="34" charset="0"/>
            </a:endParaRPr>
          </a:p>
          <a:p>
            <a:r>
              <a:rPr lang="en-US" altLang="en-US" smtClean="0">
                <a:latin typeface="Arial" pitchFamily="34" charset="0"/>
              </a:rPr>
              <a:t>http://www.samhsa.gov/data/NSDUH/2012SummNatFindDetTables/DetTabs/NSDUH-DetTabsSect4peTabs1to16-2012.htm#Tab4.5B</a:t>
            </a:r>
            <a:endParaRPr lang="en-US" altLang="en-US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A9FADA5D-B1E3-4C84-A6F6-76B08E936557}" type="slidenum">
              <a:rPr lang="en-US" altLang="en-US" smtClean="0">
                <a:latin typeface="Times New Roman" pitchFamily="18" charset="0"/>
              </a:rPr>
              <a:pPr/>
              <a:t>6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  <a:latin typeface="Arial" pitchFamily="34" charset="0"/>
              </a:rPr>
              <a:t>Miranda – edited 4/28/2014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0A0C5FAA-2E4E-46BB-8213-6CC2F99E796A}" type="slidenum">
              <a:rPr lang="en-US" altLang="en-US" smtClean="0">
                <a:solidFill>
                  <a:srgbClr val="000000"/>
                </a:solidFill>
                <a:latin typeface="Times New Roman" pitchFamily="18" charset="0"/>
              </a:rPr>
              <a:pPr/>
              <a:t>8</a:t>
            </a:fld>
            <a:endParaRPr lang="en-US" alt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7EAC608C-054E-40DF-970E-64A1FA108A10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CF53689C-4D96-489B-BF6B-5DA80AA2AA57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4B87749E-E59D-4FED-B6A8-2320145BA3A2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0FF89"/>
              </a:gs>
              <a:gs pos="50000">
                <a:srgbClr val="F2FFCD"/>
              </a:gs>
              <a:gs pos="100000">
                <a:srgbClr val="E0FF89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905000"/>
            <a:ext cx="91440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4" descr="BSAS_Logo_tag_WEB_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08188"/>
            <a:ext cx="266700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0" y="18288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0" y="38862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pic>
        <p:nvPicPr>
          <p:cNvPr id="9" name="Picture 13" descr="DPH Logo - 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D50C6-C7D0-48F6-A467-863D03C516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431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EC590-16D9-4E9B-9649-BF59CE9D1E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164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08099-9C28-4152-A8A8-FB506CF499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129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5257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1D74B-A17D-4252-A89C-4E93800E35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738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0FF89"/>
              </a:gs>
              <a:gs pos="50000">
                <a:srgbClr val="F2FFCD"/>
              </a:gs>
              <a:gs pos="100000">
                <a:srgbClr val="E0FF89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1905000"/>
            <a:ext cx="91440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6" name="Picture 9" descr="BSAS_Logo_tag_WEB_Colo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28956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best ver2b seal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1549400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1"/>
          <p:cNvSpPr>
            <a:spLocks noChangeArrowheads="1"/>
          </p:cNvSpPr>
          <p:nvPr userDrawn="1"/>
        </p:nvSpPr>
        <p:spPr bwMode="auto">
          <a:xfrm>
            <a:off x="0" y="18288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AutoShape 12"/>
          <p:cNvSpPr>
            <a:spLocks noChangeArrowheads="1"/>
          </p:cNvSpPr>
          <p:nvPr userDrawn="1"/>
        </p:nvSpPr>
        <p:spPr bwMode="auto">
          <a:xfrm>
            <a:off x="0" y="38862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0D7A68D2-B0F3-427C-9623-04B517170E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0451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46006522-376D-4304-BCAE-36AAB0504F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482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2448E0DE-532B-4D53-AB28-75B6EC34F7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3020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4ADBD96D-EED5-49A3-AB3F-73C067845A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649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E7BFAE29-F8DF-4D1B-80FB-7217EDF59E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2401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D40780CA-A081-4728-A6D9-60B2DA6361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302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5E2BA4BC-23C4-4466-9CB1-92193DD0AF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692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D3939-80FE-4EC0-8DCD-CDF6CC82AF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8525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B7BAD25D-19DE-4BEA-B9E0-8DC9CD4053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556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3076F195-7BC7-4F26-ADC3-BABDA5DCDD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973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85B96082-E522-4F7E-8CEA-D7E3939BB8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7861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329DDFDE-A03A-4260-A323-1D4067D436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0092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5257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1547D3CA-9BB1-4FDB-A53D-B491D8613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5586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0FF89"/>
              </a:gs>
              <a:gs pos="50000">
                <a:srgbClr val="F2FFCD"/>
              </a:gs>
              <a:gs pos="100000">
                <a:srgbClr val="E0FF89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905000"/>
            <a:ext cx="91440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6" name="Picture 4" descr="BSAS_Logo_tag_WEB_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08188"/>
            <a:ext cx="266700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0" y="18288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0" y="38862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9" name="Picture 13" descr="DPH Logo - 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889CC13F-9CA3-4FA3-98DD-81D944564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304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8A411BBB-EEBF-4308-86D4-BE2844AFC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96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EC795B54-931B-46D4-BC58-3483D3057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727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DFDC0D61-1CB8-4AE0-82B6-0B9B47F71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07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024668F3-A1D8-482F-9B31-EBDCB0714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2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09260-B8CB-49AE-B30E-3DC636D69D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2449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F7B0B5B3-5A44-4787-AE6A-C68B53C16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55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226BF9E2-A3DA-4F01-96EF-6369B9BED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561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6B0EC5E9-258C-4065-BC90-A0199D72F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098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7CEFE300-D1A6-40C5-8820-74885E9B5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295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68073909-369E-4875-911B-868B20BCC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931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0174D546-BB4D-4FA6-A280-32EB6F6629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90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95997-D135-4DFE-866E-69C0FBF21B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424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06458-B685-4AA0-8B66-F60D2AA108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48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4E7CD-E22A-4517-BD2A-C46E99F490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318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53182-FDD8-479F-88D2-1BF8D3C3A1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2037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D72A9-A1B5-4493-A909-CF7A99B5E8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721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D2079-48BB-4E20-B6C6-2A10477F42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389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ChangeArrowheads="1"/>
          </p:cNvSpPr>
          <p:nvPr/>
        </p:nvSpPr>
        <p:spPr bwMode="auto">
          <a:xfrm>
            <a:off x="6934200" y="0"/>
            <a:ext cx="2209800" cy="1447800"/>
          </a:xfrm>
          <a:prstGeom prst="rect">
            <a:avLst/>
          </a:prstGeom>
          <a:gradFill rotWithShape="0">
            <a:gsLst>
              <a:gs pos="0">
                <a:srgbClr val="FEFFF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 rot="10800000">
            <a:off x="0" y="0"/>
            <a:ext cx="4419600" cy="1447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2B56AB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pic>
        <p:nvPicPr>
          <p:cNvPr id="1028" name="Picture 3" descr="BSAS_Logo_tag_colo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6934200" y="152400"/>
            <a:ext cx="20574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6" descr="bsas swoosh light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0"/>
            <a:ext cx="525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fld id="{24623677-DFE4-4583-B93A-1D058F0CD1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5" name="AutoShape 12"/>
          <p:cNvSpPr>
            <a:spLocks noChangeArrowheads="1"/>
          </p:cNvSpPr>
          <p:nvPr/>
        </p:nvSpPr>
        <p:spPr bwMode="auto">
          <a:xfrm>
            <a:off x="0" y="6767513"/>
            <a:ext cx="9144000" cy="90487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1036" name="AutoShape 13"/>
          <p:cNvSpPr>
            <a:spLocks noChangeArrowheads="1"/>
          </p:cNvSpPr>
          <p:nvPr/>
        </p:nvSpPr>
        <p:spPr bwMode="auto">
          <a:xfrm>
            <a:off x="0" y="1447800"/>
            <a:ext cx="9144000" cy="76200"/>
          </a:xfrm>
          <a:prstGeom prst="beve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pic>
        <p:nvPicPr>
          <p:cNvPr id="1037" name="Picture 14" descr="DPH Logo - Blu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58" r:id="rId1"/>
    <p:sldLayoutId id="2147485647" r:id="rId2"/>
    <p:sldLayoutId id="2147485648" r:id="rId3"/>
    <p:sldLayoutId id="2147485649" r:id="rId4"/>
    <p:sldLayoutId id="2147485650" r:id="rId5"/>
    <p:sldLayoutId id="2147485651" r:id="rId6"/>
    <p:sldLayoutId id="2147485652" r:id="rId7"/>
    <p:sldLayoutId id="2147485653" r:id="rId8"/>
    <p:sldLayoutId id="2147485654" r:id="rId9"/>
    <p:sldLayoutId id="2147485655" r:id="rId10"/>
    <p:sldLayoutId id="2147485656" r:id="rId11"/>
    <p:sldLayoutId id="214748565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 userDrawn="1"/>
        </p:nvSpPr>
        <p:spPr bwMode="auto">
          <a:xfrm>
            <a:off x="4724400" y="0"/>
            <a:ext cx="4419600" cy="1447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2B56AB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051" name="Picture 8" descr="BSAS_Logo_tag_colo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76200" y="152400"/>
            <a:ext cx="21336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9"/>
          <p:cNvSpPr>
            <a:spLocks noChangeArrowheads="1"/>
          </p:cNvSpPr>
          <p:nvPr userDrawn="1"/>
        </p:nvSpPr>
        <p:spPr bwMode="auto">
          <a:xfrm>
            <a:off x="2514600" y="0"/>
            <a:ext cx="2209800" cy="1447800"/>
          </a:xfrm>
          <a:prstGeom prst="rect">
            <a:avLst/>
          </a:prstGeom>
          <a:gradFill rotWithShape="0">
            <a:gsLst>
              <a:gs pos="0">
                <a:srgbClr val="FEFFF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053" name="Picture 10" descr="best ver2b seal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3" y="203200"/>
            <a:ext cx="10922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bsas swoosh light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304800"/>
            <a:ext cx="5257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fld id="{89E74A39-906D-46FE-88D7-BE1ABA413D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60" name="AutoShape 12"/>
          <p:cNvSpPr>
            <a:spLocks noChangeArrowheads="1"/>
          </p:cNvSpPr>
          <p:nvPr userDrawn="1"/>
        </p:nvSpPr>
        <p:spPr bwMode="auto">
          <a:xfrm>
            <a:off x="0" y="6767513"/>
            <a:ext cx="9144000" cy="90487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61" name="AutoShape 13"/>
          <p:cNvSpPr>
            <a:spLocks noChangeArrowheads="1"/>
          </p:cNvSpPr>
          <p:nvPr userDrawn="1"/>
        </p:nvSpPr>
        <p:spPr bwMode="auto">
          <a:xfrm>
            <a:off x="0" y="1447800"/>
            <a:ext cx="9144000" cy="76200"/>
          </a:xfrm>
          <a:prstGeom prst="beve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59" r:id="rId1"/>
    <p:sldLayoutId id="2147485660" r:id="rId2"/>
    <p:sldLayoutId id="2147485661" r:id="rId3"/>
    <p:sldLayoutId id="2147485662" r:id="rId4"/>
    <p:sldLayoutId id="2147485663" r:id="rId5"/>
    <p:sldLayoutId id="2147485664" r:id="rId6"/>
    <p:sldLayoutId id="2147485665" r:id="rId7"/>
    <p:sldLayoutId id="2147485666" r:id="rId8"/>
    <p:sldLayoutId id="2147485667" r:id="rId9"/>
    <p:sldLayoutId id="2147485668" r:id="rId10"/>
    <p:sldLayoutId id="2147485669" r:id="rId11"/>
    <p:sldLayoutId id="214748567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934200" y="0"/>
            <a:ext cx="2209800" cy="1447800"/>
          </a:xfrm>
          <a:prstGeom prst="rect">
            <a:avLst/>
          </a:prstGeom>
          <a:gradFill rotWithShape="0">
            <a:gsLst>
              <a:gs pos="0">
                <a:srgbClr val="FEFFF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 rot="10800000">
            <a:off x="0" y="0"/>
            <a:ext cx="4419600" cy="1447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2B56AB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3076" name="Picture 3" descr="BSAS_Logo_tag_colo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6934200" y="152400"/>
            <a:ext cx="20574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bsas swoosh ligh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0"/>
            <a:ext cx="5257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B29B17F3-AE77-4FC4-A840-E254242AA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83" name="AutoShape 12"/>
          <p:cNvSpPr>
            <a:spLocks noChangeArrowheads="1"/>
          </p:cNvSpPr>
          <p:nvPr/>
        </p:nvSpPr>
        <p:spPr bwMode="auto">
          <a:xfrm>
            <a:off x="0" y="6767513"/>
            <a:ext cx="9144000" cy="90487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084" name="AutoShape 13"/>
          <p:cNvSpPr>
            <a:spLocks noChangeArrowheads="1"/>
          </p:cNvSpPr>
          <p:nvPr/>
        </p:nvSpPr>
        <p:spPr bwMode="auto">
          <a:xfrm>
            <a:off x="0" y="1447800"/>
            <a:ext cx="9144000" cy="76200"/>
          </a:xfrm>
          <a:prstGeom prst="beve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3085" name="Picture 14" descr="DPH Logo - Blu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71" r:id="rId1"/>
    <p:sldLayoutId id="2147485672" r:id="rId2"/>
    <p:sldLayoutId id="2147485673" r:id="rId3"/>
    <p:sldLayoutId id="2147485674" r:id="rId4"/>
    <p:sldLayoutId id="2147485675" r:id="rId5"/>
    <p:sldLayoutId id="2147485676" r:id="rId6"/>
    <p:sldLayoutId id="2147485677" r:id="rId7"/>
    <p:sldLayoutId id="2147485678" r:id="rId8"/>
    <p:sldLayoutId id="2147485679" r:id="rId9"/>
    <p:sldLayoutId id="2147485680" r:id="rId10"/>
    <p:sldLayoutId id="21474856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Microsoft_Excel_Chart1.xls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oleObject" Target="../embeddings/Microsoft_Excel_Chart2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Opioid Crisis</a:t>
            </a:r>
            <a:br>
              <a:rPr lang="en-US" altLang="en-US" smtClean="0"/>
            </a:br>
            <a:r>
              <a:rPr lang="en-US" altLang="en-US" smtClean="0"/>
              <a:t>in New England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114800"/>
            <a:ext cx="6400800" cy="2209800"/>
          </a:xfrm>
        </p:spPr>
        <p:txBody>
          <a:bodyPr/>
          <a:lstStyle/>
          <a:p>
            <a:r>
              <a:rPr lang="en-US" altLang="en-US" sz="3000" smtClean="0"/>
              <a:t>Hilary Jacobs, LICSW, LADC I</a:t>
            </a:r>
          </a:p>
          <a:p>
            <a:r>
              <a:rPr lang="en-US" altLang="en-US" sz="3000" smtClean="0"/>
              <a:t>Senior Policy Advisor</a:t>
            </a:r>
          </a:p>
          <a:p>
            <a:r>
              <a:rPr lang="en-US" altLang="en-US" sz="2800" smtClean="0"/>
              <a:t>Bureau of Substance Abuse Services</a:t>
            </a:r>
          </a:p>
          <a:p>
            <a:r>
              <a:rPr lang="en-US" altLang="en-US" sz="2800" smtClean="0"/>
              <a:t>hilary.jacobs@state.ma.us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 descr="Chart: Rates of prescription painkiller sales, deaths and substance abuse treatment admissions (1999-2010)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382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7"/>
          <p:cNvSpPr txBox="1">
            <a:spLocks noChangeArrowheads="1"/>
          </p:cNvSpPr>
          <p:nvPr/>
        </p:nvSpPr>
        <p:spPr bwMode="auto">
          <a:xfrm>
            <a:off x="228600" y="6096000"/>
            <a:ext cx="7924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 Narrow" pitchFamily="34" charset="0"/>
              </a:rPr>
              <a:t>National Vital Statistics System, 1999-2008; Automation of Reports and Consolidated Orders System (ARCOS) of the Drug Enforcement Administration (DEA), 1999-2010; Treatment Episode Data Set, 1999-2009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Prescription opioid sales, deaths and treatment: 1999-2010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Other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dirty="0" smtClean="0"/>
              <a:t>1995 “Pain as the fifth vital sign”</a:t>
            </a:r>
          </a:p>
          <a:p>
            <a:pPr>
              <a:defRPr/>
            </a:pPr>
            <a:r>
              <a:rPr lang="en-US" sz="2400" dirty="0" smtClean="0"/>
              <a:t>Idea endorsed by the VA and the Joint Commission</a:t>
            </a:r>
          </a:p>
          <a:p>
            <a:pPr marL="0" indent="0">
              <a:buFontTx/>
              <a:buNone/>
              <a:defRPr/>
            </a:pPr>
            <a:r>
              <a:rPr lang="en-US" sz="2400" dirty="0" smtClean="0"/>
              <a:t>2006 CMS adopted a standardized quality measure that rates hospitals/doctors on patient satisfaction with pain management “Hospital Consumer Assessment of Healthcare Providers Report”</a:t>
            </a:r>
          </a:p>
          <a:p>
            <a:pPr>
              <a:defRPr/>
            </a:pPr>
            <a:r>
              <a:rPr lang="en-US" sz="2400" dirty="0" smtClean="0"/>
              <a:t>Report measures 8 domains (dimensions)</a:t>
            </a:r>
          </a:p>
          <a:p>
            <a:pPr>
              <a:defRPr/>
            </a:pPr>
            <a:r>
              <a:rPr lang="en-US" sz="2400" dirty="0" smtClean="0"/>
              <a:t>Pain management one dimension</a:t>
            </a:r>
          </a:p>
          <a:p>
            <a:pPr>
              <a:defRPr/>
            </a:pPr>
            <a:r>
              <a:rPr lang="en-US" sz="2400" dirty="0" smtClean="0"/>
              <a:t>Scores are related to incentive payments hospitals receive</a:t>
            </a:r>
          </a:p>
          <a:p>
            <a:pPr marL="0" indent="0">
              <a:buFontTx/>
              <a:buNone/>
              <a:defRPr/>
            </a:pPr>
            <a:r>
              <a:rPr lang="en-US" sz="2400" dirty="0" smtClean="0"/>
              <a:t>2011 IOM publishes “Relieving Pain in </a:t>
            </a:r>
            <a:r>
              <a:rPr lang="en-US" sz="2400" dirty="0"/>
              <a:t>A</a:t>
            </a:r>
            <a:r>
              <a:rPr lang="en-US" sz="2400" dirty="0" smtClean="0"/>
              <a:t>merica”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Other Factors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120900" y="1752600"/>
            <a:ext cx="6946900" cy="37639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dirty="0"/>
              <a:t>US is one of two countries that </a:t>
            </a:r>
            <a:r>
              <a:rPr lang="en-US" sz="2000" dirty="0" smtClean="0"/>
              <a:t>allows </a:t>
            </a:r>
            <a:r>
              <a:rPr lang="en-US" sz="2000" dirty="0"/>
              <a:t>direct </a:t>
            </a:r>
            <a:r>
              <a:rPr lang="en-US" sz="2000" dirty="0" smtClean="0"/>
              <a:t>to consumer pharmaceutical advertising</a:t>
            </a:r>
            <a:r>
              <a:rPr lang="en-US" sz="2000" baseline="30000" dirty="0" smtClean="0"/>
              <a:t>1</a:t>
            </a:r>
          </a:p>
          <a:p>
            <a:pPr marL="0" indent="0">
              <a:buFontTx/>
              <a:buNone/>
              <a:defRPr/>
            </a:pPr>
            <a:endParaRPr lang="en-US" sz="2000" dirty="0" smtClean="0"/>
          </a:p>
          <a:p>
            <a:pPr marL="0" indent="0">
              <a:buFontTx/>
              <a:buNone/>
              <a:defRPr/>
            </a:pPr>
            <a:endParaRPr lang="en-US" sz="2000" dirty="0"/>
          </a:p>
          <a:p>
            <a:pPr marL="285750" indent="-285750">
              <a:defRPr/>
            </a:pPr>
            <a:r>
              <a:rPr lang="en-US" sz="2000" dirty="0" smtClean="0"/>
              <a:t>US </a:t>
            </a:r>
            <a:r>
              <a:rPr lang="en-US" sz="2000" dirty="0"/>
              <a:t>consumes 80% of </a:t>
            </a:r>
            <a:r>
              <a:rPr lang="en-US" sz="2000" dirty="0" smtClean="0"/>
              <a:t>world’s </a:t>
            </a:r>
            <a:r>
              <a:rPr lang="en-US" sz="2000" dirty="0"/>
              <a:t>narcotic prescription </a:t>
            </a:r>
            <a:r>
              <a:rPr lang="en-US" sz="2000" dirty="0" smtClean="0"/>
              <a:t>medications</a:t>
            </a:r>
            <a:r>
              <a:rPr lang="en-US" sz="2000" baseline="30000" dirty="0" smtClean="0"/>
              <a:t>2</a:t>
            </a:r>
            <a:endParaRPr lang="en-US" sz="2000" baseline="30000" dirty="0"/>
          </a:p>
          <a:p>
            <a:pPr marL="285750" indent="-285750">
              <a:defRPr/>
            </a:pPr>
            <a:r>
              <a:rPr lang="en-US" sz="2000" dirty="0"/>
              <a:t>99% of </a:t>
            </a:r>
            <a:r>
              <a:rPr lang="en-US" sz="2000" dirty="0" smtClean="0"/>
              <a:t>the world’s </a:t>
            </a:r>
            <a:r>
              <a:rPr lang="en-US" sz="2000" dirty="0"/>
              <a:t>hydrocodone </a:t>
            </a:r>
            <a:r>
              <a:rPr lang="en-US" sz="2000" dirty="0" smtClean="0"/>
              <a:t>(Vicodin)</a:t>
            </a:r>
            <a:r>
              <a:rPr lang="en-US" sz="2000" baseline="30000" dirty="0" smtClean="0"/>
              <a:t>2</a:t>
            </a:r>
            <a:endParaRPr lang="en-US" sz="2000" baseline="30000" dirty="0"/>
          </a:p>
          <a:p>
            <a:pPr marL="285750" indent="-285750">
              <a:defRPr/>
            </a:pPr>
            <a:endParaRPr lang="en-US" sz="2000" dirty="0" smtClean="0"/>
          </a:p>
          <a:p>
            <a:pPr marL="0" indent="0">
              <a:buFontTx/>
              <a:buNone/>
              <a:defRPr/>
            </a:pPr>
            <a:endParaRPr lang="en-US" sz="2000" dirty="0" smtClean="0"/>
          </a:p>
          <a:p>
            <a:pPr marL="285750" indent="-285750">
              <a:defRPr/>
            </a:pPr>
            <a:r>
              <a:rPr lang="en-US" sz="2000" dirty="0" smtClean="0"/>
              <a:t>Heroin is cheap, pure and sometimes adulterated</a:t>
            </a:r>
            <a:endParaRPr lang="en-US" sz="2000" dirty="0"/>
          </a:p>
        </p:txBody>
      </p:sp>
      <p:pic>
        <p:nvPicPr>
          <p:cNvPr id="3994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33750"/>
            <a:ext cx="14620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476750"/>
            <a:ext cx="1455738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84350"/>
            <a:ext cx="1481138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5943600"/>
            <a:ext cx="8839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US" altLang="en-US" sz="1400" baseline="30000" smtClean="0">
                <a:latin typeface="Times New Roman" pitchFamily="18" charset="0"/>
              </a:rPr>
              <a:t>1</a:t>
            </a:r>
            <a:r>
              <a:rPr lang="en-US" altLang="en-US" sz="1400" smtClean="0">
                <a:latin typeface="Times New Roman" pitchFamily="18" charset="0"/>
              </a:rPr>
              <a:t>http://www.fda.gov/downloads/ForConsumers/ConsumerUpdates/UCM107180.pdf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en-US" sz="1400" baseline="30000" smtClean="0">
                <a:latin typeface="Times New Roman" pitchFamily="18" charset="0"/>
              </a:rPr>
              <a:t>2</a:t>
            </a:r>
            <a:r>
              <a:rPr lang="en-US" altLang="en-US" sz="1400" smtClean="0">
                <a:latin typeface="Times New Roman" pitchFamily="18" charset="0"/>
              </a:rPr>
              <a:t>Manchikanti, L. Fellows, B. Ailinani, H. and Pampati, V. Therapeutic Use, Abuse, and Nonmedical Use of Opioids: A Ten-Year Perspective. Pain Physician, Sep 2010. </a:t>
            </a:r>
          </a:p>
          <a:p>
            <a:pPr algn="l">
              <a:spcBef>
                <a:spcPct val="0"/>
              </a:spcBef>
              <a:buFontTx/>
              <a:buNone/>
            </a:pPr>
            <a:endParaRPr lang="en-US" altLang="en-US" sz="14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66"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Opioid Overdose Prevention Policies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The Trust for America’s Health </a:t>
            </a:r>
            <a:r>
              <a:rPr lang="en-US" sz="2800" i="1" dirty="0" smtClean="0"/>
              <a:t>Prescription Drug Abuse: Strategies to Stop the Epidemic 2013</a:t>
            </a:r>
            <a:r>
              <a:rPr lang="en-US" sz="2800" dirty="0" smtClean="0"/>
              <a:t> provides a snapshot of the range of evidence-informed policies in place in different states.</a:t>
            </a:r>
          </a:p>
          <a:p>
            <a:pPr marL="0" indent="0">
              <a:buFontTx/>
              <a:buNone/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Zero is the lowest possible overall score (no policies in place), and 10 is the highest (all the policies in place)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9144000" cy="6961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51347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INDICATORS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518162"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US" sz="1400" b="1" baseline="0" dirty="0" smtClean="0"/>
                        <a:t>Prescription Drug Monitoring Program: </a:t>
                      </a:r>
                      <a:r>
                        <a:rPr lang="en-US" sz="1400" b="0" baseline="0" dirty="0" smtClean="0"/>
                        <a:t>Does the state have an operational Prescription Drug Monitoring Program?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33049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 startAt="2"/>
                      </a:pPr>
                      <a:r>
                        <a:rPr lang="en-US" sz="1400" b="1" baseline="0" dirty="0" smtClean="0"/>
                        <a:t>Mandatory Use of PDMP: </a:t>
                      </a:r>
                      <a:r>
                        <a:rPr lang="en-US" sz="1400" b="0" baseline="0" dirty="0" smtClean="0"/>
                        <a:t>Does the state require mandatory use of PDMPs by providers? (any form of mandatory use requirement)</a:t>
                      </a:r>
                      <a:endParaRPr lang="en-US" sz="1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13472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 startAt="3"/>
                      </a:pPr>
                      <a:r>
                        <a:rPr lang="en-US" sz="1400" b="1" baseline="0" dirty="0" smtClean="0"/>
                        <a:t>Doctor Shopping Law: </a:t>
                      </a:r>
                      <a:r>
                        <a:rPr lang="en-US" sz="1400" b="0" baseline="0" dirty="0" smtClean="0"/>
                        <a:t>Does the state have a doctor shopping statute?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33049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 startAt="4"/>
                      </a:pPr>
                      <a:r>
                        <a:rPr lang="en-US" sz="1400" b="1" dirty="0" smtClean="0"/>
                        <a:t>Support</a:t>
                      </a:r>
                      <a:r>
                        <a:rPr lang="en-US" sz="1400" b="1" baseline="0" dirty="0" smtClean="0"/>
                        <a:t> for Substance Abuse Services: </a:t>
                      </a:r>
                      <a:r>
                        <a:rPr lang="en-US" sz="1400" b="0" baseline="0" dirty="0" smtClean="0"/>
                        <a:t>Has the state expanded Medicaid under the Affordable Care Act, thereby expanding coverage of substance abuse treatment?</a:t>
                      </a:r>
                      <a:endParaRPr lang="en-US" sz="1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33049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 startAt="5"/>
                      </a:pPr>
                      <a:r>
                        <a:rPr lang="en-US" sz="1400" b="1" dirty="0" smtClean="0"/>
                        <a:t>Prescriber</a:t>
                      </a:r>
                      <a:r>
                        <a:rPr lang="en-US" sz="1400" b="1" baseline="0" dirty="0" smtClean="0"/>
                        <a:t> Education Requirement: </a:t>
                      </a:r>
                      <a:r>
                        <a:rPr lang="en-US" sz="1400" b="0" baseline="0" dirty="0" smtClean="0"/>
                        <a:t>Does the state require or recommend education for prescribers of pain medications?</a:t>
                      </a:r>
                      <a:endParaRPr lang="en-US" sz="1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31523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 startAt="6"/>
                      </a:pPr>
                      <a:r>
                        <a:rPr lang="en-US" sz="1400" b="1" dirty="0" smtClean="0"/>
                        <a:t>Good Samaritan</a:t>
                      </a:r>
                      <a:r>
                        <a:rPr lang="en-US" sz="1400" b="1" baseline="0" dirty="0" smtClean="0"/>
                        <a:t> Law: </a:t>
                      </a:r>
                      <a:r>
                        <a:rPr lang="en-US" sz="1400" b="0" baseline="0" dirty="0" smtClean="0"/>
                        <a:t>Does the state have a law in place to provide a degree of immunity from criminal chargers or mitigation of sentencing for an individual seeking help for themselves or others experiencing an overdose?</a:t>
                      </a:r>
                      <a:endParaRPr lang="en-US" sz="1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33049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 startAt="7"/>
                      </a:pPr>
                      <a:r>
                        <a:rPr lang="en-US" sz="1400" b="1" dirty="0" smtClean="0"/>
                        <a:t>Support</a:t>
                      </a:r>
                      <a:r>
                        <a:rPr lang="en-US" sz="1400" b="1" baseline="0" dirty="0" smtClean="0"/>
                        <a:t> for Naloxone Use: </a:t>
                      </a:r>
                      <a:r>
                        <a:rPr lang="en-US" sz="1400" b="0" baseline="0" dirty="0" smtClean="0"/>
                        <a:t>Does the state have a law in place to expand access to, and use of, naloxone for overdosing individuals given by lay administrators? </a:t>
                      </a:r>
                      <a:endParaRPr lang="en-US" sz="1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86268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 startAt="8"/>
                      </a:pPr>
                      <a:r>
                        <a:rPr lang="en-US" sz="1400" b="1" dirty="0" smtClean="0"/>
                        <a:t>Physical Exam</a:t>
                      </a:r>
                      <a:r>
                        <a:rPr lang="en-US" sz="1400" b="1" baseline="0" dirty="0" smtClean="0"/>
                        <a:t> Requirements: </a:t>
                      </a:r>
                      <a:r>
                        <a:rPr lang="en-US" sz="1400" b="0" baseline="0" dirty="0" smtClean="0"/>
                        <a:t>Does the state require a healthcare provider to either conduct a physical exam of the patient, a screening for signs of substance abuse or have a bona fide patient-physician relationship that includes a physician examination, prior to prescribing prescription medications?</a:t>
                      </a:r>
                      <a:endParaRPr lang="en-US" sz="1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33049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 startAt="9"/>
                      </a:pPr>
                      <a:r>
                        <a:rPr lang="en-US" sz="1400" b="1" dirty="0" smtClean="0"/>
                        <a:t>ID Requirement: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0" baseline="0" dirty="0" smtClean="0"/>
                        <a:t>Does the state have a law requiring or permitting a pharmacist to ask for identification prior to dispensing a controlled substance?</a:t>
                      </a:r>
                      <a:endParaRPr lang="en-US" sz="1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3304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10"/>
                      </a:pPr>
                      <a:r>
                        <a:rPr lang="en-US" sz="1400" b="1" dirty="0" smtClean="0"/>
                        <a:t>Pharmacy Lock-In</a:t>
                      </a:r>
                      <a:r>
                        <a:rPr lang="en-US" sz="1400" b="1" baseline="0" dirty="0" smtClean="0"/>
                        <a:t> Program: </a:t>
                      </a:r>
                      <a:r>
                        <a:rPr lang="en-US" sz="1400" b="0" baseline="0" dirty="0" smtClean="0"/>
                        <a:t>Does the state’s Medicaid plan have a pharmacy lock-in program that requires individuals suspected of misusing controlled substances to use a single prescriber and Pharmacy?</a:t>
                      </a:r>
                      <a:endParaRPr lang="en-US" sz="1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7175"/>
            <a:ext cx="9144000" cy="533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State Scores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76300" y="1527175"/>
          <a:ext cx="7391400" cy="2968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/>
                <a:gridCol w="2209800"/>
                <a:gridCol w="1676400"/>
                <a:gridCol w="990600"/>
                <a:gridCol w="1257300"/>
              </a:tblGrid>
              <a:tr h="64938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(2 states)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(4 states)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(11 states)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(5 states)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(11 states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&amp; D.C)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9900"/>
                    </a:solidFill>
                  </a:tcPr>
                </a:tc>
              </a:tr>
              <a:tr h="2319238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New Mexico</a:t>
                      </a:r>
                    </a:p>
                    <a:p>
                      <a:pPr algn="l"/>
                      <a:r>
                        <a:rPr lang="en-US" sz="1600" b="1" u="sng" dirty="0" smtClean="0">
                          <a:solidFill>
                            <a:schemeClr val="tx1"/>
                          </a:solidFill>
                        </a:rPr>
                        <a:t>Vermont</a:t>
                      </a:r>
                      <a:endParaRPr lang="en-US" sz="1600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Kentucky</a:t>
                      </a:r>
                    </a:p>
                    <a:p>
                      <a:pPr algn="l"/>
                      <a:r>
                        <a:rPr lang="en-US" sz="1600" b="1" u="sng" dirty="0" smtClean="0"/>
                        <a:t>Massachusetts</a:t>
                      </a:r>
                    </a:p>
                    <a:p>
                      <a:pPr algn="l"/>
                      <a:r>
                        <a:rPr lang="en-US" sz="1200" dirty="0" smtClean="0"/>
                        <a:t>New York</a:t>
                      </a:r>
                    </a:p>
                    <a:p>
                      <a:pPr algn="l"/>
                      <a:r>
                        <a:rPr lang="en-US" sz="1200" dirty="0" smtClean="0"/>
                        <a:t>Washington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California</a:t>
                      </a:r>
                    </a:p>
                    <a:p>
                      <a:pPr algn="l"/>
                      <a:r>
                        <a:rPr lang="en-US" sz="1200" dirty="0" smtClean="0"/>
                        <a:t>Colorado</a:t>
                      </a:r>
                    </a:p>
                    <a:p>
                      <a:pPr algn="l"/>
                      <a:r>
                        <a:rPr lang="en-US" sz="1600" b="1" u="sng" dirty="0" smtClean="0"/>
                        <a:t>Connecticut</a:t>
                      </a:r>
                    </a:p>
                    <a:p>
                      <a:pPr algn="l"/>
                      <a:r>
                        <a:rPr lang="en-US" sz="1200" dirty="0" smtClean="0"/>
                        <a:t>Delaware</a:t>
                      </a:r>
                    </a:p>
                    <a:p>
                      <a:pPr algn="l"/>
                      <a:r>
                        <a:rPr lang="en-US" sz="1200" dirty="0" smtClean="0"/>
                        <a:t>Illinois</a:t>
                      </a:r>
                    </a:p>
                    <a:p>
                      <a:pPr algn="l"/>
                      <a:r>
                        <a:rPr lang="en-US" sz="1200" dirty="0" smtClean="0"/>
                        <a:t>Minnesota</a:t>
                      </a:r>
                    </a:p>
                    <a:p>
                      <a:pPr algn="l"/>
                      <a:r>
                        <a:rPr lang="en-US" sz="1200" dirty="0" smtClean="0"/>
                        <a:t>North</a:t>
                      </a:r>
                      <a:r>
                        <a:rPr lang="en-US" sz="1200" baseline="0" dirty="0" smtClean="0"/>
                        <a:t> Carolina</a:t>
                      </a:r>
                    </a:p>
                    <a:p>
                      <a:pPr algn="l"/>
                      <a:r>
                        <a:rPr lang="en-US" sz="1200" baseline="0" dirty="0" smtClean="0"/>
                        <a:t>Oklahoma</a:t>
                      </a:r>
                    </a:p>
                    <a:p>
                      <a:pPr algn="l"/>
                      <a:r>
                        <a:rPr lang="en-US" sz="1200" baseline="0" dirty="0" smtClean="0"/>
                        <a:t>Oregon</a:t>
                      </a:r>
                    </a:p>
                    <a:p>
                      <a:pPr algn="l"/>
                      <a:r>
                        <a:rPr lang="en-US" sz="1600" b="1" u="sng" baseline="0" dirty="0" smtClean="0"/>
                        <a:t>Rhode Island</a:t>
                      </a:r>
                    </a:p>
                    <a:p>
                      <a:pPr algn="l"/>
                      <a:r>
                        <a:rPr lang="en-US" sz="1200" baseline="0" dirty="0" smtClean="0"/>
                        <a:t>West Virginia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Florida</a:t>
                      </a:r>
                    </a:p>
                    <a:p>
                      <a:pPr algn="l"/>
                      <a:r>
                        <a:rPr lang="en-US" sz="1200" dirty="0" smtClean="0"/>
                        <a:t>Nevada</a:t>
                      </a:r>
                    </a:p>
                    <a:p>
                      <a:pPr algn="l"/>
                      <a:r>
                        <a:rPr lang="en-US" sz="1200" dirty="0" smtClean="0"/>
                        <a:t>New Jersey</a:t>
                      </a:r>
                    </a:p>
                    <a:p>
                      <a:pPr algn="l"/>
                      <a:r>
                        <a:rPr lang="en-US" sz="1200" dirty="0" smtClean="0"/>
                        <a:t>Tennessee</a:t>
                      </a:r>
                    </a:p>
                    <a:p>
                      <a:pPr algn="l"/>
                      <a:r>
                        <a:rPr lang="en-US" sz="1200" dirty="0" smtClean="0"/>
                        <a:t>Virginia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Arkansas</a:t>
                      </a:r>
                    </a:p>
                    <a:p>
                      <a:pPr algn="l"/>
                      <a:r>
                        <a:rPr lang="en-US" sz="1200" dirty="0" smtClean="0"/>
                        <a:t>D.C.</a:t>
                      </a:r>
                    </a:p>
                    <a:p>
                      <a:pPr algn="l"/>
                      <a:r>
                        <a:rPr lang="en-US" sz="1200" dirty="0" smtClean="0"/>
                        <a:t>Georgia</a:t>
                      </a:r>
                    </a:p>
                    <a:p>
                      <a:pPr algn="l"/>
                      <a:r>
                        <a:rPr lang="en-US" sz="1200" dirty="0" smtClean="0"/>
                        <a:t>Hawaii</a:t>
                      </a:r>
                    </a:p>
                    <a:p>
                      <a:pPr algn="l"/>
                      <a:r>
                        <a:rPr lang="en-US" sz="1200" dirty="0" smtClean="0"/>
                        <a:t>Iowa</a:t>
                      </a:r>
                    </a:p>
                    <a:p>
                      <a:pPr algn="l"/>
                      <a:r>
                        <a:rPr lang="en-US" sz="1200" dirty="0" smtClean="0"/>
                        <a:t>Louisiana</a:t>
                      </a:r>
                    </a:p>
                    <a:p>
                      <a:pPr algn="l"/>
                      <a:r>
                        <a:rPr lang="en-US" sz="1200" dirty="0" smtClean="0"/>
                        <a:t>Maryland</a:t>
                      </a:r>
                    </a:p>
                    <a:p>
                      <a:pPr algn="l"/>
                      <a:r>
                        <a:rPr lang="en-US" sz="1200" dirty="0" smtClean="0"/>
                        <a:t>Michigan</a:t>
                      </a:r>
                    </a:p>
                    <a:p>
                      <a:pPr algn="l"/>
                      <a:r>
                        <a:rPr lang="en-US" sz="1200" dirty="0" smtClean="0"/>
                        <a:t>North</a:t>
                      </a:r>
                      <a:r>
                        <a:rPr lang="en-US" sz="1200" baseline="0" dirty="0" smtClean="0"/>
                        <a:t> Dakota</a:t>
                      </a:r>
                    </a:p>
                    <a:p>
                      <a:pPr algn="l"/>
                      <a:r>
                        <a:rPr lang="en-US" sz="1200" baseline="0" dirty="0" smtClean="0"/>
                        <a:t>Ohio</a:t>
                      </a:r>
                    </a:p>
                    <a:p>
                      <a:pPr algn="l"/>
                      <a:r>
                        <a:rPr lang="en-US" sz="1200" baseline="0" dirty="0" smtClean="0"/>
                        <a:t>Texas</a:t>
                      </a:r>
                    </a:p>
                    <a:p>
                      <a:pPr algn="l"/>
                      <a:r>
                        <a:rPr lang="en-US" sz="1200" baseline="0" dirty="0" smtClean="0"/>
                        <a:t>Utah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38200" y="4522788"/>
          <a:ext cx="7467600" cy="2225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1828800"/>
                <a:gridCol w="1257300"/>
                <a:gridCol w="1866900"/>
              </a:tblGrid>
              <a:tr h="45725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(8 states)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45677" marB="45677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(6 states)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677" marB="45677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(2 states)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45677" marB="45677">
                    <a:solidFill>
                      <a:srgbClr val="D600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(1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 state)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45677" marB="45677">
                    <a:solidFill>
                      <a:srgbClr val="990000"/>
                    </a:solidFill>
                  </a:tcPr>
                </a:tc>
              </a:tr>
              <a:tr h="1768416"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/>
                        <a:t>Alaska</a:t>
                      </a:r>
                    </a:p>
                    <a:p>
                      <a:pPr algn="l"/>
                      <a:r>
                        <a:rPr lang="en-US" sz="1300" dirty="0" smtClean="0"/>
                        <a:t>Idaho</a:t>
                      </a:r>
                    </a:p>
                    <a:p>
                      <a:pPr algn="l"/>
                      <a:r>
                        <a:rPr lang="en-US" sz="1300" dirty="0" smtClean="0"/>
                        <a:t>Indiana</a:t>
                      </a:r>
                    </a:p>
                    <a:p>
                      <a:pPr algn="l"/>
                      <a:r>
                        <a:rPr lang="en-US" sz="1600" b="1" u="sng" dirty="0" smtClean="0"/>
                        <a:t>Maine</a:t>
                      </a:r>
                    </a:p>
                    <a:p>
                      <a:pPr algn="l"/>
                      <a:r>
                        <a:rPr lang="en-US" sz="1300" dirty="0" smtClean="0"/>
                        <a:t>Mississippi</a:t>
                      </a:r>
                    </a:p>
                    <a:p>
                      <a:pPr algn="l"/>
                      <a:r>
                        <a:rPr lang="en-US" sz="1300" dirty="0" smtClean="0"/>
                        <a:t>Montana</a:t>
                      </a:r>
                    </a:p>
                    <a:p>
                      <a:pPr algn="l"/>
                      <a:r>
                        <a:rPr lang="en-US" sz="1600" b="1" u="sng" dirty="0" smtClean="0"/>
                        <a:t>New</a:t>
                      </a:r>
                      <a:r>
                        <a:rPr lang="en-US" sz="1600" b="1" u="sng" baseline="0" dirty="0" smtClean="0"/>
                        <a:t> Hampshire</a:t>
                      </a:r>
                    </a:p>
                    <a:p>
                      <a:pPr algn="l"/>
                      <a:r>
                        <a:rPr lang="en-US" sz="1300" dirty="0" smtClean="0"/>
                        <a:t>South Carolina</a:t>
                      </a:r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/>
                        <a:t>Alabama</a:t>
                      </a:r>
                    </a:p>
                    <a:p>
                      <a:pPr algn="l"/>
                      <a:r>
                        <a:rPr lang="en-US" sz="1300" dirty="0" smtClean="0"/>
                        <a:t>Arizona</a:t>
                      </a:r>
                    </a:p>
                    <a:p>
                      <a:pPr algn="l"/>
                      <a:r>
                        <a:rPr lang="en-US" sz="1300" dirty="0" smtClean="0"/>
                        <a:t>Kansas</a:t>
                      </a:r>
                    </a:p>
                    <a:p>
                      <a:pPr algn="l"/>
                      <a:r>
                        <a:rPr lang="en-US" sz="1300" dirty="0" smtClean="0"/>
                        <a:t>Pennsylvania</a:t>
                      </a:r>
                    </a:p>
                    <a:p>
                      <a:pPr algn="l"/>
                      <a:r>
                        <a:rPr lang="en-US" sz="1300" dirty="0" smtClean="0"/>
                        <a:t>Wisconsin</a:t>
                      </a:r>
                    </a:p>
                    <a:p>
                      <a:pPr algn="l"/>
                      <a:r>
                        <a:rPr lang="en-US" sz="1300" dirty="0" smtClean="0"/>
                        <a:t>Wyoming</a:t>
                      </a:r>
                      <a:endParaRPr lang="en-US" sz="13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/>
                        <a:t>Missouri</a:t>
                      </a:r>
                    </a:p>
                    <a:p>
                      <a:pPr algn="l"/>
                      <a:r>
                        <a:rPr lang="en-US" sz="1300" dirty="0" smtClean="0"/>
                        <a:t>Nebraska</a:t>
                      </a:r>
                      <a:endParaRPr lang="en-US" sz="13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/>
                        <a:t>South Dakota</a:t>
                      </a:r>
                      <a:endParaRPr lang="en-US" sz="1300" dirty="0"/>
                    </a:p>
                  </a:txBody>
                  <a:tcPr marT="45677" marB="4567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7175"/>
            <a:ext cx="9144000" cy="533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9144000" cy="62166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66802"/>
                <a:gridCol w="1129533"/>
                <a:gridCol w="1129533"/>
                <a:gridCol w="1129533"/>
                <a:gridCol w="1129533"/>
                <a:gridCol w="1129533"/>
                <a:gridCol w="1129533"/>
              </a:tblGrid>
              <a:tr h="74522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CT</a:t>
                      </a:r>
                      <a:endParaRPr lang="en-US" sz="1100" b="1" dirty="0"/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MA</a:t>
                      </a:r>
                      <a:endParaRPr lang="en-US" sz="1100" b="1" dirty="0"/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ME</a:t>
                      </a:r>
                      <a:endParaRPr lang="en-US" sz="1100" b="1" dirty="0"/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NH</a:t>
                      </a:r>
                      <a:endParaRPr lang="en-US" sz="1100" b="1" dirty="0"/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RI</a:t>
                      </a:r>
                      <a:endParaRPr lang="en-US" sz="1100" b="1" dirty="0"/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VT</a:t>
                      </a:r>
                      <a:endParaRPr lang="en-US" sz="1100" b="1" dirty="0"/>
                    </a:p>
                  </a:txBody>
                  <a:tcPr marT="45717" marB="45717" anchor="ctr"/>
                </a:tc>
              </a:tr>
              <a:tr h="868503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First</a:t>
                      </a:r>
                      <a:r>
                        <a:rPr lang="en-US" sz="1100" b="1" baseline="0" dirty="0" smtClean="0"/>
                        <a:t> Responder Naloxone</a:t>
                      </a:r>
                      <a:endParaRPr lang="en-US" sz="11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State Police</a:t>
                      </a:r>
                      <a:r>
                        <a:rPr lang="en-US" sz="1000" baseline="0" dirty="0" smtClean="0"/>
                        <a:t> mandate; other first responders voluntary</a:t>
                      </a:r>
                      <a:endParaRPr lang="en-US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Yes</a:t>
                      </a:r>
                      <a:endParaRPr lang="en-US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Yes</a:t>
                      </a:r>
                      <a:endParaRPr lang="en-US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Yes</a:t>
                      </a:r>
                      <a:endParaRPr lang="en-US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Yes</a:t>
                      </a:r>
                      <a:endParaRPr lang="en-US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Yes</a:t>
                      </a:r>
                      <a:endParaRPr lang="en-US" sz="1000" dirty="0"/>
                    </a:p>
                  </a:txBody>
                  <a:tcPr marT="45717" marB="45717"/>
                </a:tc>
              </a:tr>
              <a:tr h="269798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Bystander Naloxone</a:t>
                      </a:r>
                      <a:endParaRPr lang="en-US" sz="11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Yes</a:t>
                      </a:r>
                      <a:endParaRPr lang="en-US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Yes</a:t>
                      </a:r>
                      <a:endParaRPr lang="en-US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Yes</a:t>
                      </a:r>
                      <a:endParaRPr lang="en-US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In</a:t>
                      </a:r>
                      <a:r>
                        <a:rPr lang="en-US" sz="1000" baseline="0" dirty="0" smtClean="0"/>
                        <a:t> progress</a:t>
                      </a:r>
                      <a:endParaRPr lang="en-US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Yes</a:t>
                      </a:r>
                      <a:endParaRPr lang="en-US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Yes</a:t>
                      </a:r>
                      <a:endParaRPr lang="en-US" sz="1000" dirty="0"/>
                    </a:p>
                  </a:txBody>
                  <a:tcPr marT="45717" marB="45717"/>
                </a:tc>
              </a:tr>
              <a:tr h="576471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ED Intervention</a:t>
                      </a:r>
                      <a:r>
                        <a:rPr lang="en-US" sz="1100" b="1" baseline="0" dirty="0" smtClean="0"/>
                        <a:t> for non-fatal overdose</a:t>
                      </a:r>
                      <a:endParaRPr lang="en-US" sz="11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No</a:t>
                      </a:r>
                      <a:endParaRPr lang="en-US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No</a:t>
                      </a:r>
                      <a:endParaRPr lang="en-US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No</a:t>
                      </a:r>
                      <a:endParaRPr lang="en-US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No</a:t>
                      </a:r>
                      <a:endParaRPr lang="en-US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Yes</a:t>
                      </a:r>
                      <a:endParaRPr lang="en-US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No</a:t>
                      </a:r>
                      <a:endParaRPr lang="en-US" sz="1000" dirty="0"/>
                    </a:p>
                  </a:txBody>
                  <a:tcPr marT="45717" marB="45717"/>
                </a:tc>
              </a:tr>
              <a:tr h="701034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Medicaid</a:t>
                      </a:r>
                      <a:r>
                        <a:rPr lang="en-US" sz="1100" b="1" baseline="0" dirty="0" smtClean="0"/>
                        <a:t> payment for all 3 MAT</a:t>
                      </a:r>
                      <a:endParaRPr lang="en-US" sz="11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Yes/No Limit</a:t>
                      </a:r>
                      <a:endParaRPr lang="en-US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Yes/No</a:t>
                      </a:r>
                      <a:r>
                        <a:rPr lang="en-US" sz="1000" baseline="0" dirty="0" smtClean="0"/>
                        <a:t> Limit</a:t>
                      </a:r>
                      <a:endParaRPr lang="en-US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Yes/Limit</a:t>
                      </a:r>
                    </a:p>
                    <a:p>
                      <a:r>
                        <a:rPr lang="en-US" sz="1000" dirty="0" smtClean="0"/>
                        <a:t>Buprenorphine &amp; Methadone.</a:t>
                      </a:r>
                      <a:r>
                        <a:rPr lang="en-US" sz="1000" baseline="0" dirty="0" smtClean="0"/>
                        <a:t> 2yr limit for both</a:t>
                      </a:r>
                      <a:endParaRPr lang="en-US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Yes/No limit</a:t>
                      </a:r>
                      <a:endParaRPr lang="en-US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Yes/No limit</a:t>
                      </a:r>
                      <a:endParaRPr lang="en-US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Yes</a:t>
                      </a:r>
                      <a:endParaRPr lang="en-US" sz="1000" dirty="0"/>
                    </a:p>
                  </a:txBody>
                  <a:tcPr marT="45717" marB="45717"/>
                </a:tc>
              </a:tr>
              <a:tr h="349701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Peer Recovery</a:t>
                      </a:r>
                      <a:r>
                        <a:rPr lang="en-US" sz="1100" b="1" baseline="0" dirty="0" smtClean="0"/>
                        <a:t> Coaches</a:t>
                      </a:r>
                      <a:endParaRPr lang="en-US" sz="11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Yes, telephone</a:t>
                      </a:r>
                      <a:endParaRPr lang="en-US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Yes</a:t>
                      </a:r>
                      <a:endParaRPr lang="en-US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Yes</a:t>
                      </a:r>
                      <a:endParaRPr lang="en-US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Yes</a:t>
                      </a:r>
                      <a:endParaRPr lang="en-US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Yes</a:t>
                      </a:r>
                      <a:endParaRPr lang="en-US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Yes</a:t>
                      </a:r>
                      <a:endParaRPr lang="en-US" sz="1000" dirty="0"/>
                    </a:p>
                  </a:txBody>
                  <a:tcPr marT="45717" marB="45717"/>
                </a:tc>
              </a:tr>
              <a:tr h="333340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Recovery Support  Centers</a:t>
                      </a:r>
                      <a:endParaRPr lang="en-US" sz="11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Yes</a:t>
                      </a:r>
                      <a:endParaRPr lang="en-US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Yes</a:t>
                      </a:r>
                      <a:endParaRPr lang="en-US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Yes</a:t>
                      </a:r>
                      <a:endParaRPr lang="en-US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Yes</a:t>
                      </a:r>
                      <a:endParaRPr lang="en-US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Yes</a:t>
                      </a:r>
                      <a:endParaRPr lang="en-US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Yes</a:t>
                      </a:r>
                      <a:endParaRPr lang="en-US" sz="1000" dirty="0"/>
                    </a:p>
                  </a:txBody>
                  <a:tcPr marT="45717" marB="45717"/>
                </a:tc>
              </a:tr>
              <a:tr h="745222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Recovery</a:t>
                      </a:r>
                      <a:r>
                        <a:rPr lang="en-US" sz="1100" b="1" baseline="0" dirty="0" smtClean="0"/>
                        <a:t> High Schools</a:t>
                      </a:r>
                      <a:endParaRPr lang="en-US" sz="11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No</a:t>
                      </a:r>
                      <a:endParaRPr lang="en-US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Yes</a:t>
                      </a:r>
                      <a:endParaRPr lang="en-US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No</a:t>
                      </a:r>
                      <a:endParaRPr lang="en-US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No</a:t>
                      </a:r>
                      <a:endParaRPr lang="en-US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Yes</a:t>
                      </a:r>
                      <a:endParaRPr lang="en-US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No</a:t>
                      </a:r>
                      <a:endParaRPr lang="en-US" sz="1000" dirty="0"/>
                    </a:p>
                  </a:txBody>
                  <a:tcPr marT="45717" marB="45717"/>
                </a:tc>
              </a:tr>
              <a:tr h="301689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Interstate PMP Data Sharing</a:t>
                      </a:r>
                      <a:endParaRPr lang="en-US" sz="11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Yes</a:t>
                      </a:r>
                      <a:endParaRPr lang="en-US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Yes</a:t>
                      </a:r>
                      <a:endParaRPr lang="en-US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No</a:t>
                      </a:r>
                      <a:endParaRPr lang="en-US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In process</a:t>
                      </a:r>
                      <a:endParaRPr lang="en-US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Not Yet</a:t>
                      </a:r>
                      <a:endParaRPr lang="en-US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In process</a:t>
                      </a:r>
                      <a:endParaRPr lang="en-US" sz="1000" dirty="0"/>
                    </a:p>
                  </a:txBody>
                  <a:tcPr marT="45717" marB="45717"/>
                </a:tc>
              </a:tr>
              <a:tr h="457168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Safe Opioid Prescribing Regulations</a:t>
                      </a:r>
                      <a:endParaRPr lang="en-US" sz="11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“Guidelines” only</a:t>
                      </a:r>
                      <a:endParaRPr lang="en-US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ED</a:t>
                      </a:r>
                      <a:r>
                        <a:rPr lang="en-US" sz="1000" baseline="0" dirty="0" smtClean="0"/>
                        <a:t> Guidelines only</a:t>
                      </a:r>
                      <a:endParaRPr lang="en-US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No</a:t>
                      </a:r>
                      <a:endParaRPr lang="en-US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Yes</a:t>
                      </a:r>
                      <a:endParaRPr lang="en-US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Yes</a:t>
                      </a:r>
                      <a:endParaRPr lang="en-US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Yes</a:t>
                      </a:r>
                      <a:endParaRPr lang="en-US" sz="1000" dirty="0"/>
                    </a:p>
                  </a:txBody>
                  <a:tcPr marT="45717" marB="45717"/>
                </a:tc>
              </a:tr>
              <a:tr h="868503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Naloxone Pharmacy Access/standing</a:t>
                      </a:r>
                      <a:r>
                        <a:rPr lang="en-US" sz="1100" b="1" baseline="0" dirty="0" smtClean="0"/>
                        <a:t> order</a:t>
                      </a:r>
                      <a:endParaRPr lang="en-US" sz="11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Leg pending</a:t>
                      </a:r>
                      <a:r>
                        <a:rPr lang="en-US" sz="1000" baseline="0" dirty="0" smtClean="0"/>
                        <a:t> allowing pharmacists to prescribe over the counter</a:t>
                      </a:r>
                      <a:endParaRPr lang="en-US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Yes</a:t>
                      </a:r>
                      <a:endParaRPr lang="en-US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No</a:t>
                      </a:r>
                      <a:endParaRPr lang="en-US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No</a:t>
                      </a:r>
                      <a:endParaRPr lang="en-US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Yes</a:t>
                      </a:r>
                      <a:endParaRPr lang="en-US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In</a:t>
                      </a:r>
                      <a:r>
                        <a:rPr lang="en-US" sz="1000" baseline="0" dirty="0" smtClean="0"/>
                        <a:t> process</a:t>
                      </a:r>
                      <a:endParaRPr lang="en-US" sz="1000" dirty="0"/>
                    </a:p>
                  </a:txBody>
                  <a:tcPr marT="45717" marB="4571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5410200" cy="1143000"/>
          </a:xfrm>
        </p:spPr>
        <p:txBody>
          <a:bodyPr/>
          <a:lstStyle/>
          <a:p>
            <a:pPr algn="ctr"/>
            <a:r>
              <a:rPr lang="en-US" altLang="en-US" smtClean="0"/>
              <a:t>Other Innovations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 smtClean="0"/>
              <a:t>Regional Approach</a:t>
            </a:r>
          </a:p>
          <a:p>
            <a:pPr marL="0" indent="0">
              <a:buFontTx/>
              <a:buNone/>
            </a:pPr>
            <a:r>
              <a:rPr lang="en-US" altLang="en-US" sz="1200" smtClean="0"/>
              <a:t>Safe Opioid Prescribing; Prevention Messaging; Law Enforcement; Cross Border Tx Access; Interstate PMP Data Sharing</a:t>
            </a:r>
          </a:p>
          <a:p>
            <a:pPr marL="0" indent="0">
              <a:buFontTx/>
              <a:buNone/>
            </a:pPr>
            <a:endParaRPr lang="en-US" altLang="en-US" sz="1200" smtClean="0"/>
          </a:p>
          <a:p>
            <a:pPr marL="0" indent="0">
              <a:buFontTx/>
              <a:buNone/>
            </a:pPr>
            <a:r>
              <a:rPr lang="en-US" altLang="en-US" sz="2800" smtClean="0"/>
              <a:t>Set limits on MME </a:t>
            </a:r>
          </a:p>
          <a:p>
            <a:pPr marL="0" indent="0">
              <a:buFontTx/>
              <a:buNone/>
            </a:pPr>
            <a:r>
              <a:rPr lang="en-US" altLang="en-US" sz="2800" smtClean="0"/>
              <a:t>Require commercial payment for MAT under parity</a:t>
            </a:r>
          </a:p>
          <a:p>
            <a:pPr marL="0" indent="0">
              <a:buFontTx/>
              <a:buNone/>
            </a:pPr>
            <a:endParaRPr lang="en-US" altLang="en-US" sz="2800" smtClean="0"/>
          </a:p>
          <a:p>
            <a:pPr marL="0" indent="0">
              <a:buFontTx/>
              <a:buNone/>
            </a:pPr>
            <a:r>
              <a:rPr lang="en-US" altLang="en-US" sz="2800" smtClean="0"/>
              <a:t>MA specific:</a:t>
            </a:r>
          </a:p>
          <a:p>
            <a:pPr marL="0" indent="0">
              <a:buFontTx/>
              <a:buNone/>
            </a:pPr>
            <a:r>
              <a:rPr lang="en-US" altLang="en-US" sz="1600" smtClean="0"/>
              <a:t>Pairing treatment providers with first responders</a:t>
            </a:r>
          </a:p>
          <a:p>
            <a:pPr marL="0" indent="0">
              <a:buFontTx/>
              <a:buNone/>
            </a:pPr>
            <a:r>
              <a:rPr lang="en-US" altLang="en-US" sz="1600" smtClean="0"/>
              <a:t>PMP Alerts</a:t>
            </a:r>
          </a:p>
          <a:p>
            <a:pPr marL="0" indent="0">
              <a:buFontTx/>
              <a:buNone/>
            </a:pPr>
            <a:r>
              <a:rPr lang="en-US" altLang="en-US" sz="1600" smtClean="0"/>
              <a:t>Linking data on suspected opioid overdose victims with PMP and SUD treatment data</a:t>
            </a:r>
          </a:p>
          <a:p>
            <a:pPr marL="0" indent="0">
              <a:buFontTx/>
              <a:buNone/>
            </a:pPr>
            <a:r>
              <a:rPr lang="en-US" altLang="en-US" sz="1600" smtClean="0"/>
              <a:t>Working with licensed providers about what they can do</a:t>
            </a:r>
          </a:p>
          <a:p>
            <a:pPr marL="0" indent="0">
              <a:buFontTx/>
              <a:buNone/>
            </a:pPr>
            <a:endParaRPr lang="en-US" altLang="en-US" sz="1600" smtClean="0"/>
          </a:p>
          <a:p>
            <a:pPr marL="0" indent="0">
              <a:buFontTx/>
              <a:buNone/>
            </a:pPr>
            <a:endParaRPr lang="en-US" altLang="en-US" sz="1600" smtClean="0"/>
          </a:p>
          <a:p>
            <a:pPr marL="0" indent="0">
              <a:buFontTx/>
              <a:buNone/>
            </a:pPr>
            <a:endParaRPr lang="en-US" altLang="en-US" sz="1600" smtClean="0"/>
          </a:p>
          <a:p>
            <a:pPr marL="0" indent="0">
              <a:buFontTx/>
              <a:buNone/>
            </a:pPr>
            <a:endParaRPr lang="en-US" altLang="en-US" sz="2800" smtClean="0"/>
          </a:p>
          <a:p>
            <a:pPr marL="0" indent="0">
              <a:buFontTx/>
              <a:buNone/>
            </a:pPr>
            <a:endParaRPr lang="en-US" altLang="en-US" sz="2800" smtClean="0"/>
          </a:p>
          <a:p>
            <a:pPr marL="0" indent="0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5410200" cy="1143000"/>
          </a:xfrm>
        </p:spPr>
        <p:txBody>
          <a:bodyPr/>
          <a:lstStyle/>
          <a:p>
            <a:pPr algn="ctr"/>
            <a:r>
              <a:rPr lang="en-US" altLang="en-US" smtClean="0"/>
              <a:t>MA “Touchstones”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z="2400" smtClean="0"/>
              <a:t>Robust response requires a public health and public safety approach</a:t>
            </a:r>
          </a:p>
          <a:p>
            <a:pPr marL="0" indent="0">
              <a:buFontTx/>
              <a:buNone/>
            </a:pPr>
            <a:endParaRPr lang="en-US" altLang="en-US" sz="2400" smtClean="0"/>
          </a:p>
          <a:p>
            <a:pPr marL="0" indent="0">
              <a:buFontTx/>
              <a:buNone/>
            </a:pPr>
            <a:r>
              <a:rPr lang="en-US" altLang="en-US" sz="2400" smtClean="0"/>
              <a:t>Beginning to explore replicating the NJ Drug Monitoring Initiative model</a:t>
            </a:r>
          </a:p>
          <a:p>
            <a:pPr marL="0" indent="0">
              <a:buFontTx/>
              <a:buNone/>
            </a:pPr>
            <a:endParaRPr lang="en-US" altLang="en-US" sz="2400" smtClean="0"/>
          </a:p>
          <a:p>
            <a:pPr marL="0" indent="0">
              <a:buFontTx/>
              <a:buNone/>
            </a:pPr>
            <a:r>
              <a:rPr lang="en-US" altLang="en-US" sz="2400" smtClean="0"/>
              <a:t>Communicating everyone has a role in responding</a:t>
            </a:r>
          </a:p>
          <a:p>
            <a:pPr marL="0" indent="0">
              <a:buFontTx/>
              <a:buNone/>
            </a:pPr>
            <a:endParaRPr lang="en-US" altLang="en-US" sz="2400" smtClean="0"/>
          </a:p>
          <a:p>
            <a:pPr marL="0" indent="0">
              <a:buFontTx/>
              <a:buNone/>
            </a:pPr>
            <a:r>
              <a:rPr lang="en-US" altLang="en-US" sz="2400" smtClean="0"/>
              <a:t>Idea of “Touchstones”</a:t>
            </a:r>
          </a:p>
          <a:p>
            <a:pPr marL="0" indent="0">
              <a:buFontTx/>
              <a:buNone/>
            </a:pPr>
            <a:endParaRPr lang="en-US" altLang="en-US" sz="1400" smtClean="0"/>
          </a:p>
          <a:p>
            <a:pPr marL="0" indent="0">
              <a:buFontTx/>
              <a:buNone/>
            </a:pPr>
            <a:endParaRPr lang="en-US" altLang="en-US" sz="2400" smtClean="0"/>
          </a:p>
          <a:p>
            <a:pPr marL="0" indent="0">
              <a:buFontTx/>
              <a:buNone/>
            </a:pPr>
            <a:endParaRPr lang="en-US" altLang="en-US" sz="24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5410200" cy="1143000"/>
          </a:xfrm>
        </p:spPr>
        <p:txBody>
          <a:bodyPr/>
          <a:lstStyle/>
          <a:p>
            <a:pPr algn="ctr"/>
            <a:r>
              <a:rPr lang="en-US" altLang="en-US" smtClean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Nature and Scope of the Opioid Problem</a:t>
            </a:r>
          </a:p>
          <a:p>
            <a:pPr>
              <a:defRPr/>
            </a:pPr>
            <a:r>
              <a:rPr lang="en-US" sz="2800" dirty="0" smtClean="0"/>
              <a:t>National</a:t>
            </a:r>
          </a:p>
          <a:p>
            <a:pPr>
              <a:defRPr/>
            </a:pPr>
            <a:r>
              <a:rPr lang="en-US" sz="2800" dirty="0" smtClean="0"/>
              <a:t>New England</a:t>
            </a:r>
          </a:p>
          <a:p>
            <a:pPr marL="0" indent="0">
              <a:buFontTx/>
              <a:buNone/>
              <a:defRPr/>
            </a:pPr>
            <a:endParaRPr lang="en-US" sz="1600" dirty="0"/>
          </a:p>
          <a:p>
            <a:pPr marL="0" indent="0">
              <a:buFontTx/>
              <a:buNone/>
              <a:defRPr/>
            </a:pPr>
            <a:r>
              <a:rPr lang="en-US" dirty="0" smtClean="0"/>
              <a:t>How We Got Here</a:t>
            </a:r>
          </a:p>
          <a:p>
            <a:pPr marL="0" indent="0">
              <a:buFontTx/>
              <a:buNone/>
              <a:defRPr/>
            </a:pPr>
            <a:endParaRPr lang="en-US" sz="1600" dirty="0"/>
          </a:p>
          <a:p>
            <a:pPr marL="0" indent="0">
              <a:buFontTx/>
              <a:buNone/>
              <a:defRPr/>
            </a:pPr>
            <a:r>
              <a:rPr lang="en-US" dirty="0" smtClean="0"/>
              <a:t>Strategies for Addressing the Problem</a:t>
            </a:r>
          </a:p>
          <a:p>
            <a:pPr>
              <a:defRPr/>
            </a:pPr>
            <a:r>
              <a:rPr lang="en-US" sz="2800" dirty="0" smtClean="0"/>
              <a:t>National</a:t>
            </a:r>
          </a:p>
          <a:p>
            <a:pPr>
              <a:defRPr/>
            </a:pPr>
            <a:r>
              <a:rPr lang="en-US" sz="2800" dirty="0" smtClean="0"/>
              <a:t>New England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>
                <a:solidFill>
                  <a:schemeClr val="tx1"/>
                </a:solidFill>
              </a:rPr>
              <a:t>REMEMBER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en-US" dirty="0" smtClean="0"/>
          </a:p>
          <a:p>
            <a:pPr marL="0" indent="0" algn="ctr">
              <a:buFontTx/>
              <a:buNone/>
              <a:defRPr/>
            </a:pPr>
            <a:r>
              <a:rPr lang="en-US" altLang="en-US" dirty="0" smtClean="0"/>
              <a:t>TREAT ADDICTION</a:t>
            </a:r>
          </a:p>
          <a:p>
            <a:pPr algn="ctr">
              <a:defRPr/>
            </a:pPr>
            <a:endParaRPr lang="en-US" altLang="en-US" dirty="0" smtClean="0"/>
          </a:p>
          <a:p>
            <a:pPr marL="0" indent="0" algn="ctr">
              <a:buFontTx/>
              <a:buNone/>
              <a:defRPr/>
            </a:pPr>
            <a:r>
              <a:rPr lang="en-US" altLang="en-US" dirty="0" smtClean="0"/>
              <a:t>SAVE LIVES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5257800" cy="1143000"/>
          </a:xfrm>
        </p:spPr>
        <p:txBody>
          <a:bodyPr/>
          <a:lstStyle/>
          <a:p>
            <a:pPr algn="ctr"/>
            <a:r>
              <a:rPr lang="en-US" altLang="en-US" smtClean="0"/>
              <a:t>National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800" dirty="0" smtClean="0"/>
              <a:t>2012</a:t>
            </a:r>
          </a:p>
          <a:p>
            <a:pPr>
              <a:defRPr/>
            </a:pPr>
            <a:r>
              <a:rPr lang="en-US" sz="2400" dirty="0" smtClean="0"/>
              <a:t>2.1M SUD related to opioid pain relievers</a:t>
            </a:r>
          </a:p>
          <a:p>
            <a:pPr>
              <a:defRPr/>
            </a:pPr>
            <a:r>
              <a:rPr lang="en-US" sz="2400" dirty="0" smtClean="0"/>
              <a:t>467,000 addicted to heroin</a:t>
            </a:r>
          </a:p>
          <a:p>
            <a:pPr marL="0" indent="0">
              <a:buFontTx/>
              <a:buNone/>
              <a:defRPr/>
            </a:pPr>
            <a:endParaRPr lang="en-US" sz="2400" dirty="0" smtClean="0"/>
          </a:p>
          <a:p>
            <a:pPr marL="0" indent="0">
              <a:buFontTx/>
              <a:buNone/>
              <a:defRPr/>
            </a:pPr>
            <a:r>
              <a:rPr lang="en-US" sz="2800" dirty="0" smtClean="0"/>
              <a:t>14.4% of pregnant women were prescribed an opioid during pregnancy</a:t>
            </a:r>
          </a:p>
          <a:p>
            <a:pPr marL="0" indent="0">
              <a:buFontTx/>
              <a:buNone/>
              <a:defRPr/>
            </a:pPr>
            <a:endParaRPr lang="en-US" sz="2800" dirty="0" smtClean="0"/>
          </a:p>
          <a:p>
            <a:pPr marL="0" indent="0">
              <a:buFontTx/>
              <a:buNone/>
              <a:defRPr/>
            </a:pPr>
            <a:r>
              <a:rPr lang="en-US" sz="2800" dirty="0" smtClean="0"/>
              <a:t>Unintentional opioid overdose death has quadrupled since 1999</a:t>
            </a:r>
            <a:endParaRPr lang="en-US" sz="2800" dirty="0"/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7175"/>
            <a:ext cx="9144000" cy="533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Fatal and Non-fatal Overdoses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1584325"/>
          <a:ext cx="9144000" cy="52736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43000"/>
                <a:gridCol w="2590800"/>
                <a:gridCol w="3124200"/>
                <a:gridCol w="2286000"/>
              </a:tblGrid>
              <a:tr h="75338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Fatal</a:t>
                      </a:r>
                      <a:endParaRPr lang="en-US" sz="1600" b="1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Year</a:t>
                      </a:r>
                      <a:r>
                        <a:rPr lang="en-US" sz="1600" b="1" baseline="0" dirty="0" smtClean="0"/>
                        <a:t> of Data</a:t>
                      </a:r>
                      <a:endParaRPr lang="en-US" sz="1600" b="1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2014</a:t>
                      </a:r>
                      <a:r>
                        <a:rPr lang="en-US" sz="1600" b="1" baseline="0" dirty="0" smtClean="0"/>
                        <a:t> Census Estimate*</a:t>
                      </a:r>
                      <a:endParaRPr lang="en-US" sz="1600" b="1" dirty="0"/>
                    </a:p>
                  </a:txBody>
                  <a:tcPr marT="45724" marB="45724" anchor="ctr"/>
                </a:tc>
              </a:tr>
              <a:tr h="75338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CT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344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2014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3,596,677</a:t>
                      </a:r>
                      <a:endParaRPr lang="en-US" sz="1800" dirty="0"/>
                    </a:p>
                  </a:txBody>
                  <a:tcPr marT="45724" marB="45724"/>
                </a:tc>
              </a:tr>
              <a:tr h="75338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978*estimated</a:t>
                      </a:r>
                    </a:p>
                    <a:p>
                      <a:pPr algn="ctr"/>
                      <a:r>
                        <a:rPr lang="en-US" sz="1800" dirty="0" smtClean="0"/>
                        <a:t>868 confirmed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2013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6,745,408</a:t>
                      </a:r>
                      <a:endParaRPr lang="en-US" sz="1800" dirty="0"/>
                    </a:p>
                  </a:txBody>
                  <a:tcPr marT="45724" marB="45724"/>
                </a:tc>
              </a:tr>
              <a:tr h="75338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1,330,089</a:t>
                      </a:r>
                      <a:endParaRPr lang="en-US" sz="1800" dirty="0"/>
                    </a:p>
                  </a:txBody>
                  <a:tcPr marT="45724" marB="45724"/>
                </a:tc>
              </a:tr>
              <a:tr h="75338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NH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1,326,813</a:t>
                      </a:r>
                      <a:endParaRPr lang="en-US" sz="1800" dirty="0"/>
                    </a:p>
                  </a:txBody>
                  <a:tcPr marT="45724" marB="45724"/>
                </a:tc>
              </a:tr>
              <a:tr h="75338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RI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208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2014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1,055,173</a:t>
                      </a:r>
                      <a:endParaRPr lang="en-US" sz="1800" dirty="0"/>
                    </a:p>
                  </a:txBody>
                  <a:tcPr marT="45724" marB="45724"/>
                </a:tc>
              </a:tr>
              <a:tr h="75338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VT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626,562</a:t>
                      </a:r>
                      <a:endParaRPr lang="en-US" sz="1800" dirty="0"/>
                    </a:p>
                  </a:txBody>
                  <a:tcPr marT="45724" marB="4572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7175"/>
            <a:ext cx="9144000" cy="533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>
                <a:solidFill>
                  <a:srgbClr val="003DCC"/>
                </a:solidFill>
                <a:latin typeface="Lucida Grande"/>
                <a:sym typeface="Lucida Grande"/>
              </a:rPr>
              <a:t>Scope of the </a:t>
            </a:r>
            <a:br>
              <a:rPr lang="en-US" altLang="en-US" smtClean="0">
                <a:solidFill>
                  <a:srgbClr val="003DCC"/>
                </a:solidFill>
                <a:latin typeface="Lucida Grande"/>
                <a:sym typeface="Lucida Grande"/>
              </a:rPr>
            </a:br>
            <a:r>
              <a:rPr lang="en-US" altLang="en-US" smtClean="0">
                <a:solidFill>
                  <a:srgbClr val="003DCC"/>
                </a:solidFill>
                <a:latin typeface="Lucida Grande"/>
                <a:sym typeface="Lucida Grande"/>
              </a:rPr>
              <a:t>Problem</a:t>
            </a:r>
            <a:endParaRPr lang="en-US" altLang="en-US" smtClean="0"/>
          </a:p>
        </p:txBody>
      </p:sp>
      <p:pic>
        <p:nvPicPr>
          <p:cNvPr id="3277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7175"/>
            <a:ext cx="9144000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1"/>
          <p:cNvSpPr txBox="1">
            <a:spLocks noChangeArrowheads="1"/>
          </p:cNvSpPr>
          <p:nvPr/>
        </p:nvSpPr>
        <p:spPr bwMode="auto">
          <a:xfrm>
            <a:off x="0" y="6554788"/>
            <a:ext cx="88392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 868 confirmed deaths, 978 estimated deaths                                      Source: Office of Data Management and Outcomes Assessment February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400" smtClean="0">
                <a:solidFill>
                  <a:schemeClr val="tx1"/>
                </a:solidFill>
              </a:rPr>
              <a:t>National Past Year Initiates for Specific Illicit Drugs among Persons Aged 12 or Older, 2012</a:t>
            </a: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806450" y="6218238"/>
            <a:ext cx="7467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latin typeface="Times New Roman" pitchFamily="18" charset="0"/>
              </a:rPr>
              <a:t>Source: SAMHSA, National Survey on Drug Use and Health, 2012</a:t>
            </a:r>
          </a:p>
        </p:txBody>
      </p:sp>
      <p:graphicFrame>
        <p:nvGraphicFramePr>
          <p:cNvPr id="33796" name="Content Placeholder 2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7" r:id="rId5" imgW="8327858" imgH="4627265" progId="Excel.Chart.8">
                  <p:embed/>
                </p:oleObj>
              </mc:Choice>
              <mc:Fallback>
                <p:oleObj r:id="rId5" imgW="8327858" imgH="4627265" progId="Excel.Chart.8">
                  <p:embed/>
                  <p:pic>
                    <p:nvPicPr>
                      <p:cNvPr id="0" name="Content Placeholder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8331200" cy="462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5486400" cy="1143000"/>
          </a:xfrm>
        </p:spPr>
        <p:txBody>
          <a:bodyPr/>
          <a:lstStyle/>
          <a:p>
            <a:pPr algn="ctr"/>
            <a:r>
              <a:rPr lang="en-US" altLang="en-US" sz="2400" smtClean="0"/>
              <a:t>Past Year Nonmedical Pain Reliever Use by Age Group in US &amp; New England States, 2011-2012</a:t>
            </a:r>
          </a:p>
        </p:txBody>
      </p:sp>
      <p:graphicFrame>
        <p:nvGraphicFramePr>
          <p:cNvPr id="34819" name="Content Placeholder 3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" r:id="rId4" imgW="8327858" imgH="4627265" progId="Excel.Chart.8">
                  <p:embed/>
                </p:oleObj>
              </mc:Choice>
              <mc:Fallback>
                <p:oleObj r:id="rId4" imgW="8327858" imgH="4627265" progId="Excel.Char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8331200" cy="462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6172200"/>
            <a:ext cx="8610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200" dirty="0" smtClean="0"/>
              <a:t>Nonmedical use of prescription-type psychotherapeutics includes the nonmedical use of pain relievers, tranquilizers, stimulants, or sedatives and does not include over-the-counter drugs.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200" dirty="0" smtClean="0">
                <a:latin typeface="+mn-lt"/>
              </a:rPr>
              <a:t>Source: SAMHSA, National Survey on Drug Use and Health, 2011-2012</a:t>
            </a:r>
            <a:endParaRPr lang="en-US" altLang="en-US" sz="24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3062288" y="3760788"/>
            <a:ext cx="3128962" cy="1368425"/>
            <a:chOff x="1929" y="2369"/>
            <a:chExt cx="1971" cy="862"/>
          </a:xfrm>
        </p:grpSpPr>
        <p:sp>
          <p:nvSpPr>
            <p:cNvPr id="35881" name="Line 3"/>
            <p:cNvSpPr>
              <a:spLocks noChangeShapeType="1"/>
            </p:cNvSpPr>
            <p:nvPr/>
          </p:nvSpPr>
          <p:spPr bwMode="auto">
            <a:xfrm>
              <a:off x="2661" y="2369"/>
              <a:ext cx="1239" cy="7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2" name="Line 4"/>
            <p:cNvSpPr>
              <a:spLocks noChangeShapeType="1"/>
            </p:cNvSpPr>
            <p:nvPr/>
          </p:nvSpPr>
          <p:spPr bwMode="auto">
            <a:xfrm>
              <a:off x="1929" y="2980"/>
              <a:ext cx="1966" cy="2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5843" name="Object 5"/>
          <p:cNvGraphicFramePr>
            <a:graphicFrameLocks/>
          </p:cNvGraphicFramePr>
          <p:nvPr/>
        </p:nvGraphicFramePr>
        <p:xfrm>
          <a:off x="1219200" y="3402013"/>
          <a:ext cx="3733800" cy="193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3" name="Chart" r:id="rId4" imgW="3876743" imgH="2505165" progId="MSGraph.Chart.8">
                  <p:embed followColorScheme="full"/>
                </p:oleObj>
              </mc:Choice>
              <mc:Fallback>
                <p:oleObj name="Chart" r:id="rId4" imgW="3876743" imgH="2505165" progId="MSGraph.Chart.8">
                  <p:embed followColorScheme="full"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402013"/>
                        <a:ext cx="3733800" cy="193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6"/>
          <p:cNvGraphicFramePr>
            <a:graphicFrameLocks/>
          </p:cNvGraphicFramePr>
          <p:nvPr/>
        </p:nvGraphicFramePr>
        <p:xfrm>
          <a:off x="5105400" y="3725863"/>
          <a:ext cx="2176463" cy="229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4" name="Chart" r:id="rId6" imgW="2152785" imgH="2181135" progId="MSGraph.Chart.8">
                  <p:embed followColorScheme="full"/>
                </p:oleObj>
              </mc:Choice>
              <mc:Fallback>
                <p:oleObj name="Chart" r:id="rId6" imgW="2152785" imgH="2181135" progId="MSGraph.Chart.8">
                  <p:embed followColorScheme="full"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725863"/>
                        <a:ext cx="2176463" cy="229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5" name="Rectangle 7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5908675" cy="1485900"/>
          </a:xfrm>
        </p:spPr>
        <p:txBody>
          <a:bodyPr/>
          <a:lstStyle/>
          <a:p>
            <a:pPr algn="ctr" eaLnBrk="1" hangingPunct="1"/>
            <a:r>
              <a:rPr lang="en-US" altLang="en-US" sz="2400" smtClean="0"/>
              <a:t>Where Pain Relievers Were Obtained for Most Recent Nonmedical Use among Past Year Users Aged 12 or Older, United States, 2011-2012 </a:t>
            </a:r>
          </a:p>
        </p:txBody>
      </p:sp>
      <p:sp>
        <p:nvSpPr>
          <p:cNvPr id="35846" name="Text Box 8"/>
          <p:cNvSpPr txBox="1">
            <a:spLocks noChangeArrowheads="1"/>
          </p:cNvSpPr>
          <p:nvPr/>
        </p:nvSpPr>
        <p:spPr bwMode="auto">
          <a:xfrm>
            <a:off x="0" y="6140450"/>
            <a:ext cx="91440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4300" indent="-1143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ja-JP" sz="1200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Source: SAMHSA, Center for Behavioral Health Statistics and Quality, National Survey on Drug Use and Health, 2011-2012. </a:t>
            </a:r>
            <a:endParaRPr lang="en-US" altLang="en-US" sz="1200">
              <a:solidFill>
                <a:srgbClr val="000000"/>
              </a:solidFill>
              <a:latin typeface="Times New Roman" pitchFamily="18" charset="0"/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1000" b="1">
                <a:solidFill>
                  <a:srgbClr val="2658F8"/>
                </a:solidFill>
                <a:latin typeface="Times New Roman" pitchFamily="18" charset="0"/>
                <a:sym typeface="Wingdings" pitchFamily="2" charset="2"/>
              </a:rPr>
              <a:t>Note: Totals may not sum to 100% because of rounding or because suppressed estimates are not shown.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1000" b="1" baseline="30000">
                <a:solidFill>
                  <a:srgbClr val="2658F8"/>
                </a:solidFill>
                <a:latin typeface="Times New Roman" pitchFamily="18" charset="0"/>
                <a:sym typeface="Wingdings" pitchFamily="2" charset="2"/>
              </a:rPr>
              <a:t>1</a:t>
            </a:r>
            <a:r>
              <a:rPr lang="en-US" altLang="en-US" sz="1000" b="1">
                <a:solidFill>
                  <a:srgbClr val="2658F8"/>
                </a:solidFill>
                <a:latin typeface="Times New Roman" pitchFamily="18" charset="0"/>
                <a:sym typeface="Wingdings" pitchFamily="2" charset="2"/>
              </a:rPr>
              <a:t> The Other category includes the sources: “Wrote Fake Prescription,” “Stole from Doctor’s Office/Clinic/Hospital/Pharmacy,” and “Some Other Way.”</a:t>
            </a:r>
            <a:endParaRPr lang="en-US" altLang="en-US" sz="1000">
              <a:solidFill>
                <a:srgbClr val="000000"/>
              </a:solidFill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35847" name="Text Box 9"/>
          <p:cNvSpPr txBox="1">
            <a:spLocks noChangeArrowheads="1"/>
          </p:cNvSpPr>
          <p:nvPr/>
        </p:nvSpPr>
        <p:spPr bwMode="auto">
          <a:xfrm>
            <a:off x="149225" y="4976813"/>
            <a:ext cx="193516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  <a:t>Bought/Took  </a:t>
            </a:r>
            <a:b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  <a:t>from Friend/Relative</a:t>
            </a:r>
            <a:b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  <a:t>14.9%</a:t>
            </a:r>
          </a:p>
        </p:txBody>
      </p:sp>
      <p:sp>
        <p:nvSpPr>
          <p:cNvPr id="35848" name="Text Box 10"/>
          <p:cNvSpPr txBox="1">
            <a:spLocks noChangeArrowheads="1"/>
          </p:cNvSpPr>
          <p:nvPr/>
        </p:nvSpPr>
        <p:spPr bwMode="auto">
          <a:xfrm>
            <a:off x="933450" y="2438400"/>
            <a:ext cx="127635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  <a:t>Drug Dealer/</a:t>
            </a:r>
            <a:b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  <a:t>Stranger</a:t>
            </a:r>
            <a:b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  <a:t>4.3%</a:t>
            </a:r>
          </a:p>
        </p:txBody>
      </p:sp>
      <p:sp>
        <p:nvSpPr>
          <p:cNvPr id="35849" name="Text Box 11"/>
          <p:cNvSpPr txBox="1">
            <a:spLocks noChangeArrowheads="1"/>
          </p:cNvSpPr>
          <p:nvPr/>
        </p:nvSpPr>
        <p:spPr bwMode="auto">
          <a:xfrm>
            <a:off x="8005763" y="5770563"/>
            <a:ext cx="1096962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  <a:t>Bought on </a:t>
            </a:r>
            <a:b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  <a:t>Internet</a:t>
            </a:r>
            <a:b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  <a:t>0.2%</a:t>
            </a:r>
          </a:p>
        </p:txBody>
      </p:sp>
      <p:sp>
        <p:nvSpPr>
          <p:cNvPr id="35850" name="Text Box 12"/>
          <p:cNvSpPr txBox="1">
            <a:spLocks noChangeArrowheads="1"/>
          </p:cNvSpPr>
          <p:nvPr/>
        </p:nvSpPr>
        <p:spPr bwMode="auto">
          <a:xfrm>
            <a:off x="3178175" y="2763838"/>
            <a:ext cx="784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  <a:t>Other</a:t>
            </a:r>
            <a:r>
              <a:rPr lang="en-US" altLang="en-US" sz="1400" b="1" baseline="30000">
                <a:solidFill>
                  <a:srgbClr val="000000"/>
                </a:solidFill>
                <a:latin typeface="Times New Roman" pitchFamily="18" charset="0"/>
              </a:rPr>
              <a:t> 1</a:t>
            </a:r>
            <a: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  <a:t>5.0%</a:t>
            </a:r>
          </a:p>
        </p:txBody>
      </p:sp>
      <p:sp>
        <p:nvSpPr>
          <p:cNvPr id="35851" name="Text Box 13"/>
          <p:cNvSpPr txBox="1">
            <a:spLocks noChangeArrowheads="1"/>
          </p:cNvSpPr>
          <p:nvPr/>
        </p:nvSpPr>
        <p:spPr bwMode="auto">
          <a:xfrm>
            <a:off x="7354888" y="3481388"/>
            <a:ext cx="1381125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  <a:t>Free from </a:t>
            </a:r>
            <a:b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  <a:t>Friend/Relative</a:t>
            </a:r>
            <a:b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  <a:t>5.4%</a:t>
            </a:r>
          </a:p>
        </p:txBody>
      </p:sp>
      <p:sp>
        <p:nvSpPr>
          <p:cNvPr id="35852" name="Text Box 14"/>
          <p:cNvSpPr txBox="1">
            <a:spLocks noChangeArrowheads="1"/>
          </p:cNvSpPr>
          <p:nvPr/>
        </p:nvSpPr>
        <p:spPr bwMode="auto">
          <a:xfrm>
            <a:off x="7542213" y="4314825"/>
            <a:ext cx="1635125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  <a:t>Bought/Took from</a:t>
            </a:r>
            <a:b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  <a:t>Friend/Relative</a:t>
            </a:r>
            <a:b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  <a:t>5.4%</a:t>
            </a:r>
          </a:p>
        </p:txBody>
      </p:sp>
      <p:sp>
        <p:nvSpPr>
          <p:cNvPr id="35853" name="Text Box 15"/>
          <p:cNvSpPr txBox="1">
            <a:spLocks noChangeArrowheads="1"/>
          </p:cNvSpPr>
          <p:nvPr/>
        </p:nvSpPr>
        <p:spPr bwMode="auto">
          <a:xfrm>
            <a:off x="5441950" y="4357688"/>
            <a:ext cx="714375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  <a:t>One</a:t>
            </a:r>
            <a:b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  <a:t>Doctor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  <a:t>82.2%</a:t>
            </a:r>
          </a:p>
        </p:txBody>
      </p:sp>
      <p:sp>
        <p:nvSpPr>
          <p:cNvPr id="35854" name="Text Box 16"/>
          <p:cNvSpPr txBox="1">
            <a:spLocks noChangeArrowheads="1"/>
          </p:cNvSpPr>
          <p:nvPr/>
        </p:nvSpPr>
        <p:spPr bwMode="auto">
          <a:xfrm>
            <a:off x="7788275" y="5080000"/>
            <a:ext cx="118745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  <a:t>Drug Dealer/</a:t>
            </a:r>
            <a:b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  <a:t>Stranger</a:t>
            </a:r>
            <a:b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  <a:t>1.4%</a:t>
            </a:r>
          </a:p>
        </p:txBody>
      </p:sp>
      <p:sp>
        <p:nvSpPr>
          <p:cNvPr id="35855" name="Text Box 17"/>
          <p:cNvSpPr txBox="1">
            <a:spLocks noChangeArrowheads="1"/>
          </p:cNvSpPr>
          <p:nvPr/>
        </p:nvSpPr>
        <p:spPr bwMode="auto">
          <a:xfrm>
            <a:off x="6811963" y="5726113"/>
            <a:ext cx="7302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  <a:t>Other</a:t>
            </a:r>
            <a:r>
              <a:rPr lang="en-US" altLang="en-US" sz="1400" b="1" baseline="30000">
                <a:solidFill>
                  <a:srgbClr val="000000"/>
                </a:solidFill>
                <a:latin typeface="Times New Roman" pitchFamily="18" charset="0"/>
              </a:rPr>
              <a:t> 1</a:t>
            </a:r>
            <a: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  <a:t>1.8%</a:t>
            </a:r>
          </a:p>
        </p:txBody>
      </p:sp>
      <p:sp>
        <p:nvSpPr>
          <p:cNvPr id="35856" name="Line 18"/>
          <p:cNvSpPr>
            <a:spLocks noChangeShapeType="1"/>
          </p:cNvSpPr>
          <p:nvPr/>
        </p:nvSpPr>
        <p:spPr bwMode="auto">
          <a:xfrm flipH="1" flipV="1">
            <a:off x="7067550" y="5411788"/>
            <a:ext cx="252413" cy="314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7" name="Line 19"/>
          <p:cNvSpPr>
            <a:spLocks noChangeShapeType="1"/>
          </p:cNvSpPr>
          <p:nvPr/>
        </p:nvSpPr>
        <p:spPr bwMode="auto">
          <a:xfrm flipH="1">
            <a:off x="7245350" y="4730750"/>
            <a:ext cx="542925" cy="268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8" name="Line 20"/>
          <p:cNvSpPr>
            <a:spLocks noChangeShapeType="1"/>
          </p:cNvSpPr>
          <p:nvPr/>
        </p:nvSpPr>
        <p:spPr bwMode="auto">
          <a:xfrm flipH="1" flipV="1">
            <a:off x="7191375" y="5237163"/>
            <a:ext cx="660400" cy="10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9" name="Line 21"/>
          <p:cNvSpPr>
            <a:spLocks noChangeShapeType="1"/>
          </p:cNvSpPr>
          <p:nvPr/>
        </p:nvSpPr>
        <p:spPr bwMode="auto">
          <a:xfrm>
            <a:off x="1930400" y="3063875"/>
            <a:ext cx="508000" cy="460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0" name="Line 22"/>
          <p:cNvSpPr>
            <a:spLocks noChangeShapeType="1"/>
          </p:cNvSpPr>
          <p:nvPr/>
        </p:nvSpPr>
        <p:spPr bwMode="auto">
          <a:xfrm flipH="1">
            <a:off x="2614613" y="3033713"/>
            <a:ext cx="1587" cy="452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861" name="Group 23"/>
          <p:cNvGrpSpPr>
            <a:grpSpLocks/>
          </p:cNvGrpSpPr>
          <p:nvPr/>
        </p:nvGrpSpPr>
        <p:grpSpPr bwMode="auto">
          <a:xfrm>
            <a:off x="2908300" y="3035300"/>
            <a:ext cx="347663" cy="433388"/>
            <a:chOff x="1812" y="1524"/>
            <a:chExt cx="204" cy="222"/>
          </a:xfrm>
        </p:grpSpPr>
        <p:sp>
          <p:nvSpPr>
            <p:cNvPr id="35879" name="Line 24"/>
            <p:cNvSpPr>
              <a:spLocks noChangeShapeType="1"/>
            </p:cNvSpPr>
            <p:nvPr/>
          </p:nvSpPr>
          <p:spPr bwMode="auto">
            <a:xfrm flipH="1">
              <a:off x="1830" y="1524"/>
              <a:ext cx="186" cy="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0" name="Line 25"/>
            <p:cNvSpPr>
              <a:spLocks noChangeShapeType="1"/>
            </p:cNvSpPr>
            <p:nvPr/>
          </p:nvSpPr>
          <p:spPr bwMode="auto">
            <a:xfrm flipH="1">
              <a:off x="1812" y="1584"/>
              <a:ext cx="24" cy="1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62" name="Text Box 26"/>
          <p:cNvSpPr txBox="1">
            <a:spLocks noChangeArrowheads="1"/>
          </p:cNvSpPr>
          <p:nvPr/>
        </p:nvSpPr>
        <p:spPr bwMode="auto">
          <a:xfrm>
            <a:off x="544513" y="1909763"/>
            <a:ext cx="375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748CBC"/>
                </a:solidFill>
                <a:latin typeface="Times New Roman" pitchFamily="18" charset="0"/>
              </a:rPr>
              <a:t>Source Where Respondent Obtained</a:t>
            </a:r>
          </a:p>
        </p:txBody>
      </p:sp>
      <p:sp>
        <p:nvSpPr>
          <p:cNvPr id="35863" name="Text Box 27"/>
          <p:cNvSpPr txBox="1">
            <a:spLocks noChangeArrowheads="1"/>
          </p:cNvSpPr>
          <p:nvPr/>
        </p:nvSpPr>
        <p:spPr bwMode="auto">
          <a:xfrm>
            <a:off x="4786313" y="2803525"/>
            <a:ext cx="4127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748CBC"/>
                </a:solidFill>
                <a:latin typeface="Times New Roman" pitchFamily="18" charset="0"/>
              </a:rPr>
              <a:t>Source Where Friend/Relative Obtained</a:t>
            </a:r>
          </a:p>
        </p:txBody>
      </p:sp>
      <p:sp>
        <p:nvSpPr>
          <p:cNvPr id="35864" name="Line 28"/>
          <p:cNvSpPr>
            <a:spLocks noChangeShapeType="1"/>
          </p:cNvSpPr>
          <p:nvPr/>
        </p:nvSpPr>
        <p:spPr bwMode="auto">
          <a:xfrm flipV="1">
            <a:off x="1625600" y="4976813"/>
            <a:ext cx="230188" cy="227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5" name="Line 29"/>
          <p:cNvSpPr>
            <a:spLocks noChangeShapeType="1"/>
          </p:cNvSpPr>
          <p:nvPr/>
        </p:nvSpPr>
        <p:spPr bwMode="auto">
          <a:xfrm flipH="1">
            <a:off x="7270750" y="4219575"/>
            <a:ext cx="517525" cy="423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6" name="Text Box 30"/>
          <p:cNvSpPr txBox="1">
            <a:spLocks noChangeArrowheads="1"/>
          </p:cNvSpPr>
          <p:nvPr/>
        </p:nvSpPr>
        <p:spPr bwMode="auto">
          <a:xfrm>
            <a:off x="0" y="3725863"/>
            <a:ext cx="12811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  <a:t>One Doctor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  <a:t>19.7%</a:t>
            </a:r>
          </a:p>
        </p:txBody>
      </p:sp>
      <p:sp>
        <p:nvSpPr>
          <p:cNvPr id="35867" name="Line 31"/>
          <p:cNvSpPr>
            <a:spLocks noChangeShapeType="1"/>
          </p:cNvSpPr>
          <p:nvPr/>
        </p:nvSpPr>
        <p:spPr bwMode="auto">
          <a:xfrm flipV="1">
            <a:off x="993775" y="4008438"/>
            <a:ext cx="4857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868" name="Group 32"/>
          <p:cNvGrpSpPr>
            <a:grpSpLocks/>
          </p:cNvGrpSpPr>
          <p:nvPr/>
        </p:nvGrpSpPr>
        <p:grpSpPr bwMode="auto">
          <a:xfrm>
            <a:off x="1206500" y="3405188"/>
            <a:ext cx="906463" cy="176212"/>
            <a:chOff x="984" y="2211"/>
            <a:chExt cx="487" cy="90"/>
          </a:xfrm>
        </p:grpSpPr>
        <p:sp>
          <p:nvSpPr>
            <p:cNvPr id="35877" name="Line 33"/>
            <p:cNvSpPr>
              <a:spLocks noChangeShapeType="1"/>
            </p:cNvSpPr>
            <p:nvPr/>
          </p:nvSpPr>
          <p:spPr bwMode="auto">
            <a:xfrm>
              <a:off x="984" y="2214"/>
              <a:ext cx="35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8" name="Line 34"/>
            <p:cNvSpPr>
              <a:spLocks noChangeShapeType="1"/>
            </p:cNvSpPr>
            <p:nvPr/>
          </p:nvSpPr>
          <p:spPr bwMode="auto">
            <a:xfrm>
              <a:off x="1326" y="2211"/>
              <a:ext cx="145" cy="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69" name="Text Box 35"/>
          <p:cNvSpPr txBox="1">
            <a:spLocks noChangeArrowheads="1"/>
          </p:cNvSpPr>
          <p:nvPr/>
        </p:nvSpPr>
        <p:spPr bwMode="auto">
          <a:xfrm>
            <a:off x="73025" y="2978150"/>
            <a:ext cx="1281113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  <a:t>More than One Doctor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  <a:t>1.8%</a:t>
            </a:r>
          </a:p>
        </p:txBody>
      </p:sp>
      <p:sp>
        <p:nvSpPr>
          <p:cNvPr id="35870" name="Text Box 36"/>
          <p:cNvSpPr txBox="1">
            <a:spLocks noChangeArrowheads="1"/>
          </p:cNvSpPr>
          <p:nvPr/>
        </p:nvSpPr>
        <p:spPr bwMode="white">
          <a:xfrm>
            <a:off x="3165475" y="3659188"/>
            <a:ext cx="1482725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  <a:latin typeface="Times New Roman" pitchFamily="18" charset="0"/>
              </a:rPr>
              <a:t>Free from </a:t>
            </a:r>
            <a:br>
              <a:rPr lang="en-US" altLang="en-US" sz="1400" b="1">
                <a:solidFill>
                  <a:srgbClr val="FFFFFF"/>
                </a:solidFill>
                <a:latin typeface="Times New Roman" pitchFamily="18" charset="0"/>
              </a:rPr>
            </a:br>
            <a:r>
              <a:rPr lang="en-US" altLang="en-US" sz="1400" b="1">
                <a:solidFill>
                  <a:srgbClr val="FFFFFF"/>
                </a:solidFill>
                <a:latin typeface="Times New Roman" pitchFamily="18" charset="0"/>
              </a:rPr>
              <a:t>Friend/Relative</a:t>
            </a:r>
            <a:br>
              <a:rPr lang="en-US" altLang="en-US" sz="1400" b="1">
                <a:solidFill>
                  <a:srgbClr val="FFFFFF"/>
                </a:solidFill>
                <a:latin typeface="Times New Roman" pitchFamily="18" charset="0"/>
              </a:rPr>
            </a:br>
            <a:r>
              <a:rPr lang="en-US" altLang="en-US" sz="1400" b="1">
                <a:solidFill>
                  <a:srgbClr val="FFFFFF"/>
                </a:solidFill>
                <a:latin typeface="Times New Roman" pitchFamily="18" charset="0"/>
              </a:rPr>
              <a:t>54.0%</a:t>
            </a:r>
          </a:p>
        </p:txBody>
      </p:sp>
      <p:sp>
        <p:nvSpPr>
          <p:cNvPr id="35871" name="Text Box 37"/>
          <p:cNvSpPr txBox="1">
            <a:spLocks noChangeArrowheads="1"/>
          </p:cNvSpPr>
          <p:nvPr/>
        </p:nvSpPr>
        <p:spPr bwMode="auto">
          <a:xfrm>
            <a:off x="5915025" y="3217863"/>
            <a:ext cx="1930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  <a:t>More than One Doctor</a:t>
            </a:r>
            <a:b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  <a:t>3.6%</a:t>
            </a:r>
          </a:p>
        </p:txBody>
      </p:sp>
      <p:grpSp>
        <p:nvGrpSpPr>
          <p:cNvPr id="35872" name="Group 38"/>
          <p:cNvGrpSpPr>
            <a:grpSpLocks/>
          </p:cNvGrpSpPr>
          <p:nvPr/>
        </p:nvGrpSpPr>
        <p:grpSpPr bwMode="auto">
          <a:xfrm rot="5400000">
            <a:off x="6761957" y="3848894"/>
            <a:ext cx="863600" cy="153987"/>
            <a:chOff x="984" y="2211"/>
            <a:chExt cx="487" cy="90"/>
          </a:xfrm>
        </p:grpSpPr>
        <p:sp>
          <p:nvSpPr>
            <p:cNvPr id="35875" name="Line 39"/>
            <p:cNvSpPr>
              <a:spLocks noChangeShapeType="1"/>
            </p:cNvSpPr>
            <p:nvPr/>
          </p:nvSpPr>
          <p:spPr bwMode="auto">
            <a:xfrm>
              <a:off x="984" y="2214"/>
              <a:ext cx="35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6" name="Line 40"/>
            <p:cNvSpPr>
              <a:spLocks noChangeShapeType="1"/>
            </p:cNvSpPr>
            <p:nvPr/>
          </p:nvSpPr>
          <p:spPr bwMode="auto">
            <a:xfrm>
              <a:off x="1326" y="2211"/>
              <a:ext cx="145" cy="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73" name="Line 20"/>
          <p:cNvSpPr>
            <a:spLocks noChangeShapeType="1"/>
          </p:cNvSpPr>
          <p:nvPr/>
        </p:nvSpPr>
        <p:spPr bwMode="auto">
          <a:xfrm flipH="1" flipV="1">
            <a:off x="7116763" y="5318125"/>
            <a:ext cx="1001712" cy="550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4" name="Text Box 11"/>
          <p:cNvSpPr txBox="1">
            <a:spLocks noChangeArrowheads="1"/>
          </p:cNvSpPr>
          <p:nvPr/>
        </p:nvSpPr>
        <p:spPr bwMode="auto">
          <a:xfrm>
            <a:off x="2065338" y="2295525"/>
            <a:ext cx="109855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  <a:t>Bought on </a:t>
            </a:r>
            <a:b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  <a:t>Internet</a:t>
            </a:r>
            <a:b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altLang="en-US" sz="1400" b="1">
                <a:solidFill>
                  <a:srgbClr val="000000"/>
                </a:solidFill>
                <a:latin typeface="Times New Roman" pitchFamily="18" charset="0"/>
              </a:rPr>
              <a:t>0.2%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5410200" cy="1143000"/>
          </a:xfrm>
        </p:spPr>
        <p:txBody>
          <a:bodyPr/>
          <a:lstStyle/>
          <a:p>
            <a:pPr algn="ctr"/>
            <a:r>
              <a:rPr lang="en-US" altLang="en-US" sz="2400" smtClean="0"/>
              <a:t>Relationship Between Prescription Medication and Heroin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512175" cy="4953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1800" b="1" dirty="0" smtClean="0">
                <a:ea typeface="+mn-ea"/>
              </a:rPr>
              <a:t>Nonmedical use of prescription drugs (NMPR)*:</a:t>
            </a:r>
          </a:p>
          <a:p>
            <a:pPr>
              <a:defRPr/>
            </a:pPr>
            <a:r>
              <a:rPr lang="en-US" sz="1800" dirty="0" smtClean="0">
                <a:ea typeface="+mn-ea"/>
              </a:rPr>
              <a:t>Drugs that were not prescribed for the person taking them OR;</a:t>
            </a:r>
          </a:p>
          <a:p>
            <a:pPr>
              <a:defRPr/>
            </a:pPr>
            <a:r>
              <a:rPr lang="en-US" sz="1800" dirty="0" smtClean="0">
                <a:ea typeface="+mn-ea"/>
              </a:rPr>
              <a:t>Drugs used only for the experience of feeling they caused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>
                <a:ea typeface="+mn-ea"/>
              </a:rPr>
              <a:t>*National survey on Drug Use and Health definition</a:t>
            </a:r>
          </a:p>
          <a:p>
            <a:pPr>
              <a:defRPr/>
            </a:pPr>
            <a:r>
              <a:rPr lang="en-US" sz="1800" dirty="0" smtClean="0">
                <a:ea typeface="+mn-ea"/>
              </a:rPr>
              <a:t>Access is a factor in misuse, abuse and addiction to all substances of abuse</a:t>
            </a:r>
          </a:p>
          <a:p>
            <a:pPr>
              <a:defRPr/>
            </a:pPr>
            <a:r>
              <a:rPr lang="en-US" sz="1800" dirty="0" smtClean="0">
                <a:ea typeface="+mn-ea"/>
              </a:rPr>
              <a:t>While most individuals who use pharmaceutical opioids do not transition to heroin use, some do </a:t>
            </a:r>
          </a:p>
          <a:p>
            <a:pPr>
              <a:defRPr/>
            </a:pPr>
            <a:r>
              <a:rPr lang="en-US" sz="1800" dirty="0" smtClean="0">
                <a:ea typeface="+mn-ea"/>
              </a:rPr>
              <a:t>When this happens the process often begins with NMPR use </a:t>
            </a:r>
          </a:p>
          <a:p>
            <a:pPr>
              <a:defRPr/>
            </a:pPr>
            <a:r>
              <a:rPr lang="en-US" sz="1800" dirty="0" smtClean="0">
                <a:ea typeface="+mn-ea"/>
              </a:rPr>
              <a:t>When pharmaceutical opioids are used non-medically the route of administration is sometimes altered (snorting or injecting)</a:t>
            </a:r>
          </a:p>
          <a:p>
            <a:pPr>
              <a:defRPr/>
            </a:pPr>
            <a:r>
              <a:rPr lang="en-US" sz="1800" dirty="0" smtClean="0">
                <a:ea typeface="+mn-ea"/>
              </a:rPr>
              <a:t>4 out of 5 recent heroin initiates used pain relievers non-medically preceding first heroin use**</a:t>
            </a:r>
          </a:p>
          <a:p>
            <a:pPr>
              <a:defRPr/>
            </a:pPr>
            <a:r>
              <a:rPr lang="en-US" sz="1800" dirty="0" smtClean="0">
                <a:ea typeface="+mn-ea"/>
              </a:rPr>
              <a:t>Previous heroin use has not been shown to relate to onset of NMPR use**</a:t>
            </a:r>
          </a:p>
          <a:p>
            <a:pPr marL="0" indent="0">
              <a:buFontTx/>
              <a:buNone/>
              <a:defRPr/>
            </a:pPr>
            <a:endParaRPr lang="en-US" sz="1000" dirty="0" smtClean="0">
              <a:ea typeface="+mn-ea"/>
            </a:endParaRPr>
          </a:p>
          <a:p>
            <a:pPr marL="0" indent="0">
              <a:buFontTx/>
              <a:buNone/>
              <a:defRPr/>
            </a:pPr>
            <a:r>
              <a:rPr lang="en-US" sz="1000" dirty="0" smtClean="0">
                <a:ea typeface="+mn-ea"/>
              </a:rPr>
              <a:t>Substance Abuse and Mental Health Services Administration  Center for Behavioral Health Statistics and Quality August 2013</a:t>
            </a:r>
          </a:p>
          <a:p>
            <a:pPr marL="0" indent="0">
              <a:buFontTx/>
              <a:buNone/>
              <a:defRPr/>
            </a:pPr>
            <a:r>
              <a:rPr lang="en-US" sz="1000" dirty="0" smtClean="0">
                <a:ea typeface="+mn-ea"/>
              </a:rPr>
              <a:t>“Associations of Nonmedical Pain Reliever Use and Initiation of Heroin Use in the United States”, </a:t>
            </a:r>
            <a:r>
              <a:rPr lang="en-US" sz="1000" dirty="0" err="1" smtClean="0">
                <a:ea typeface="+mn-ea"/>
              </a:rPr>
              <a:t>Pradip</a:t>
            </a:r>
            <a:r>
              <a:rPr lang="en-US" sz="1000" dirty="0" smtClean="0">
                <a:ea typeface="+mn-ea"/>
              </a:rPr>
              <a:t> K. </a:t>
            </a:r>
            <a:r>
              <a:rPr lang="en-US" sz="1000" dirty="0" err="1" smtClean="0">
                <a:ea typeface="+mn-ea"/>
              </a:rPr>
              <a:t>Muhuri</a:t>
            </a:r>
            <a:r>
              <a:rPr lang="en-US" sz="1000" dirty="0" smtClean="0">
                <a:ea typeface="+mn-ea"/>
              </a:rPr>
              <a:t>, Joseph C. </a:t>
            </a:r>
            <a:r>
              <a:rPr lang="en-US" sz="1000" dirty="0" err="1" smtClean="0">
                <a:ea typeface="+mn-ea"/>
              </a:rPr>
              <a:t>Gfroerer</a:t>
            </a:r>
            <a:r>
              <a:rPr lang="en-US" sz="1000" dirty="0" smtClean="0">
                <a:ea typeface="+mn-ea"/>
              </a:rPr>
              <a:t>, M. Christine Davies</a:t>
            </a:r>
            <a:endParaRPr lang="en-US" sz="2000" dirty="0">
              <a:ea typeface="+mn-ea"/>
            </a:endParaRPr>
          </a:p>
          <a:p>
            <a:pPr>
              <a:defRPr/>
            </a:pPr>
            <a:endParaRPr lang="en-US" sz="2000" dirty="0" smtClean="0">
              <a:ea typeface="+mn-ea"/>
            </a:endParaRPr>
          </a:p>
          <a:p>
            <a:pPr marL="0" indent="0">
              <a:buFontTx/>
              <a:buNone/>
              <a:defRPr/>
            </a:pPr>
            <a:endParaRPr lang="en-US" sz="2000" dirty="0">
              <a:ea typeface="+mn-ea"/>
            </a:endParaRPr>
          </a:p>
          <a:p>
            <a:pPr marL="0" indent="0">
              <a:buFontTx/>
              <a:buNone/>
              <a:defRPr/>
            </a:pPr>
            <a:endParaRPr lang="en-US" sz="2000" dirty="0" smtClean="0">
              <a:ea typeface="+mn-ea"/>
            </a:endParaRPr>
          </a:p>
          <a:p>
            <a:pPr marL="0" indent="0">
              <a:buFontTx/>
              <a:buNone/>
              <a:defRPr/>
            </a:pPr>
            <a:endParaRPr lang="en-US" sz="2000" dirty="0">
              <a:ea typeface="+mn-ea"/>
            </a:endParaRPr>
          </a:p>
          <a:p>
            <a:pPr marL="0" indent="0">
              <a:buFontTx/>
              <a:buNone/>
              <a:defRPr/>
            </a:pPr>
            <a:endParaRPr lang="en-US" sz="1000" dirty="0">
              <a:ea typeface="+mn-ea"/>
            </a:endParaRPr>
          </a:p>
          <a:p>
            <a:pPr marL="0" indent="0">
              <a:buFontTx/>
              <a:buNone/>
              <a:defRPr/>
            </a:pPr>
            <a:endParaRPr lang="en-US" sz="1000" dirty="0" smtClean="0">
              <a:ea typeface="+mn-ea"/>
            </a:endParaRPr>
          </a:p>
          <a:p>
            <a:pPr>
              <a:defRPr/>
            </a:pPr>
            <a:endParaRPr lang="en-US" sz="1000" dirty="0" smtClean="0">
              <a:ea typeface="+mn-ea"/>
            </a:endParaRPr>
          </a:p>
          <a:p>
            <a:pPr marL="0" indent="0">
              <a:buFontTx/>
              <a:buNone/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SAS Template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BSAS 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SA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SAS Templat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BSAS Template</Template>
  <TotalTime>4452</TotalTime>
  <Words>1428</Words>
  <Application>Microsoft Office PowerPoint</Application>
  <PresentationFormat>On-screen Show (4:3)</PresentationFormat>
  <Paragraphs>321</Paragraphs>
  <Slides>20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MS PGothic</vt:lpstr>
      <vt:lpstr>Times New Roman</vt:lpstr>
      <vt:lpstr>Lucida Grande</vt:lpstr>
      <vt:lpstr>Wingdings</vt:lpstr>
      <vt:lpstr>Arial Narrow</vt:lpstr>
      <vt:lpstr>BSAS Template</vt:lpstr>
      <vt:lpstr>Custom Design</vt:lpstr>
      <vt:lpstr>1_BSAS Template</vt:lpstr>
      <vt:lpstr>Microsoft Excel Chart</vt:lpstr>
      <vt:lpstr>Microsoft Graph Chart</vt:lpstr>
      <vt:lpstr>Opioid Crisis in New England</vt:lpstr>
      <vt:lpstr>AGENDA</vt:lpstr>
      <vt:lpstr>National Picture</vt:lpstr>
      <vt:lpstr>Fatal and Non-fatal Overdoses</vt:lpstr>
      <vt:lpstr>Scope of the  Problem</vt:lpstr>
      <vt:lpstr>National Past Year Initiates for Specific Illicit Drugs among Persons Aged 12 or Older, 2012</vt:lpstr>
      <vt:lpstr>Past Year Nonmedical Pain Reliever Use by Age Group in US &amp; New England States, 2011-2012</vt:lpstr>
      <vt:lpstr>Where Pain Relievers Were Obtained for Most Recent Nonmedical Use among Past Year Users Aged 12 or Older, United States, 2011-2012 </vt:lpstr>
      <vt:lpstr>Relationship Between Prescription Medication and Heroin Use</vt:lpstr>
      <vt:lpstr>Prescription opioid sales, deaths and treatment: 1999-2010</vt:lpstr>
      <vt:lpstr>Other Factors</vt:lpstr>
      <vt:lpstr>Other Factors</vt:lpstr>
      <vt:lpstr>PowerPoint Presentation</vt:lpstr>
      <vt:lpstr>Opioid Overdose Prevention Policies</vt:lpstr>
      <vt:lpstr>PowerPoint Presentation</vt:lpstr>
      <vt:lpstr>State Scores</vt:lpstr>
      <vt:lpstr> </vt:lpstr>
      <vt:lpstr>Other Innovations</vt:lpstr>
      <vt:lpstr>MA “Touchstones”</vt:lpstr>
      <vt:lpstr>REMEMBER</vt:lpstr>
    </vt:vector>
  </TitlesOfParts>
  <Company>DPH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Public Health Bureau of Substance Abuse Services - BSAS</dc:title>
  <dc:creator>DPH</dc:creator>
  <cp:lastModifiedBy>Nima Shahidinia</cp:lastModifiedBy>
  <cp:revision>287</cp:revision>
  <cp:lastPrinted>2013-10-04T17:52:44Z</cp:lastPrinted>
  <dcterms:created xsi:type="dcterms:W3CDTF">2013-04-30T16:49:25Z</dcterms:created>
  <dcterms:modified xsi:type="dcterms:W3CDTF">2015-04-07T15:10:51Z</dcterms:modified>
</cp:coreProperties>
</file>